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9"/>
  </p:notesMasterIdLst>
  <p:sldIdLst>
    <p:sldId id="256" r:id="rId2"/>
    <p:sldId id="257" r:id="rId3"/>
    <p:sldId id="409" r:id="rId4"/>
    <p:sldId id="374" r:id="rId5"/>
    <p:sldId id="383" r:id="rId6"/>
    <p:sldId id="410" r:id="rId7"/>
    <p:sldId id="387" r:id="rId8"/>
    <p:sldId id="411" r:id="rId9"/>
    <p:sldId id="381" r:id="rId10"/>
    <p:sldId id="397" r:id="rId11"/>
    <p:sldId id="388" r:id="rId12"/>
    <p:sldId id="389" r:id="rId13"/>
    <p:sldId id="414" r:id="rId14"/>
    <p:sldId id="391" r:id="rId15"/>
    <p:sldId id="415" r:id="rId16"/>
    <p:sldId id="416" r:id="rId17"/>
    <p:sldId id="417" r:id="rId18"/>
    <p:sldId id="418" r:id="rId19"/>
    <p:sldId id="392" r:id="rId20"/>
    <p:sldId id="393" r:id="rId21"/>
    <p:sldId id="394" r:id="rId22"/>
    <p:sldId id="395" r:id="rId23"/>
    <p:sldId id="378" r:id="rId24"/>
    <p:sldId id="396" r:id="rId25"/>
    <p:sldId id="384" r:id="rId26"/>
    <p:sldId id="385" r:id="rId27"/>
    <p:sldId id="379" r:id="rId28"/>
    <p:sldId id="386" r:id="rId29"/>
    <p:sldId id="401" r:id="rId30"/>
    <p:sldId id="390" r:id="rId31"/>
    <p:sldId id="398" r:id="rId32"/>
    <p:sldId id="382" r:id="rId33"/>
    <p:sldId id="375" r:id="rId34"/>
    <p:sldId id="376" r:id="rId35"/>
    <p:sldId id="377" r:id="rId36"/>
    <p:sldId id="319" r:id="rId37"/>
    <p:sldId id="423" r:id="rId38"/>
    <p:sldId id="320" r:id="rId39"/>
    <p:sldId id="421" r:id="rId40"/>
    <p:sldId id="422" r:id="rId41"/>
    <p:sldId id="345" r:id="rId42"/>
    <p:sldId id="419" r:id="rId43"/>
    <p:sldId id="420" r:id="rId44"/>
    <p:sldId id="412" r:id="rId45"/>
    <p:sldId id="413" r:id="rId46"/>
    <p:sldId id="399" r:id="rId47"/>
    <p:sldId id="404" r:id="rId48"/>
    <p:sldId id="405" r:id="rId49"/>
    <p:sldId id="406" r:id="rId50"/>
    <p:sldId id="400" r:id="rId51"/>
    <p:sldId id="408" r:id="rId52"/>
    <p:sldId id="407" r:id="rId53"/>
    <p:sldId id="402" r:id="rId54"/>
    <p:sldId id="317" r:id="rId55"/>
    <p:sldId id="403" r:id="rId56"/>
    <p:sldId id="362" r:id="rId57"/>
    <p:sldId id="312" r:id="rId58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>
      <p:cViewPr>
        <p:scale>
          <a:sx n="70" d="100"/>
          <a:sy n="70" d="100"/>
        </p:scale>
        <p:origin x="-1836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D5A5B211-ECA7-4C19-8730-8E3713B88EA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0939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u-HU" sz="2400">
              <a:latin typeface="Times New Roman" pitchFamily="18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90F0A7-703E-407D-9B59-2AEB82AC68F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9C996-04CC-4627-A9F8-7619DFB4A0C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60248-DDBD-4D93-B3C9-64E8970370B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6E7C0-B80A-4F49-A75E-851D436F3D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F1E15-DF9F-4131-A4B8-21008B77454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AC82F-DBB9-4629-8224-986E0AA4E71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8D79C-99C9-4257-B484-064717D60B2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D4545-3BBA-4A8E-BBDD-4DA0635B025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6FBDE-8F8F-44C8-BA0B-AA683E901B2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984A1-463D-4CA7-A97B-3289D008B25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4239D-BA71-49D6-BC7A-4704A8996C3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FE393-32CE-46F5-9D16-924342EBCE6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u-HU" sz="2400">
              <a:latin typeface="Times New Roman" pitchFamily="18" charset="0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459AB41-66A1-4518-ABC8-154E5860ADF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f.hu/others/html/kornyezettud/megujulo/Hidrogen/Hidrogen.html%20%5b201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naplopo.hu/miert-napenergia/kimerithetetlen-tiszta-es-ingyene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hu-HU"/>
              <a:t>Takács Nándor c. egyetemi docens DEBRECENI EGYETEM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476672"/>
            <a:ext cx="8353052" cy="1484784"/>
          </a:xfrm>
        </p:spPr>
        <p:txBody>
          <a:bodyPr/>
          <a:lstStyle/>
          <a:p>
            <a:pPr algn="ctr" eaLnBrk="1" hangingPunct="1"/>
            <a:r>
              <a:rPr lang="hu-HU" sz="3200" b="1" dirty="0" smtClean="0"/>
              <a:t>NAPELEM PARKOK </a:t>
            </a:r>
            <a:br>
              <a:rPr lang="hu-HU" sz="3200" b="1" dirty="0" smtClean="0"/>
            </a:br>
            <a:r>
              <a:rPr lang="hu-HU" sz="2000" dirty="0" smtClean="0"/>
              <a:t>(</a:t>
            </a:r>
            <a:r>
              <a:rPr lang="hu-HU" sz="2000" dirty="0" err="1"/>
              <a:t>fotovoltatikus</a:t>
            </a:r>
            <a:r>
              <a:rPr lang="hu-HU" sz="2000" dirty="0"/>
              <a:t> </a:t>
            </a:r>
            <a:r>
              <a:rPr lang="hu-HU" sz="2000" dirty="0" smtClean="0"/>
              <a:t>erőművek</a:t>
            </a:r>
            <a:r>
              <a:rPr lang="hu-HU" sz="2000" dirty="0"/>
              <a:t>) 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800" b="1" dirty="0" smtClean="0"/>
              <a:t>ÉRTÉKBECSLÉSE</a:t>
            </a:r>
            <a:r>
              <a:rPr lang="hu-HU" sz="3200" b="1" dirty="0" smtClean="0"/>
              <a:t/>
            </a:r>
            <a:br>
              <a:rPr lang="hu-HU" sz="3200" b="1" dirty="0" smtClean="0"/>
            </a:br>
            <a:r>
              <a:rPr lang="hu-HU" sz="2400" b="1" dirty="0" smtClean="0"/>
              <a:t>EUFIM 2015. OKTÓBER</a:t>
            </a:r>
          </a:p>
        </p:txBody>
      </p:sp>
      <p:sp>
        <p:nvSpPr>
          <p:cNvPr id="3076" name="Alcím 4"/>
          <p:cNvSpPr>
            <a:spLocks noGrp="1"/>
          </p:cNvSpPr>
          <p:nvPr>
            <p:ph type="subTitle" idx="1"/>
          </p:nvPr>
        </p:nvSpPr>
        <p:spPr>
          <a:xfrm>
            <a:off x="611560" y="2636912"/>
            <a:ext cx="7846640" cy="3384376"/>
          </a:xfrm>
        </p:spPr>
        <p:txBody>
          <a:bodyPr/>
          <a:lstStyle/>
          <a:p>
            <a:pPr eaLnBrk="1" hangingPunct="1"/>
            <a:endParaRPr lang="hu-H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59697"/>
            <a:ext cx="8064896" cy="356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620010" y="2596807"/>
            <a:ext cx="3619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 smtClean="0">
                <a:solidFill>
                  <a:schemeClr val="bg1"/>
                </a:solidFill>
              </a:rPr>
              <a:t>Delacroix: Párizsi forradalom.</a:t>
            </a:r>
            <a:endParaRPr lang="hu-H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83568" y="2132856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/>
              <a:t>Tiszta technológia, kevés környezeti hatás (területfoglalás).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/>
              <a:t>Nincs légszennyezés.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/>
              <a:t>Nincs üvegházhatású gáz kibocsátás</a:t>
            </a:r>
          </a:p>
        </p:txBody>
      </p:sp>
      <p:sp>
        <p:nvSpPr>
          <p:cNvPr id="4" name="Téglalap 3"/>
          <p:cNvSpPr/>
          <p:nvPr/>
        </p:nvSpPr>
        <p:spPr>
          <a:xfrm>
            <a:off x="683568" y="553074"/>
            <a:ext cx="7730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b="1" dirty="0">
                <a:solidFill>
                  <a:schemeClr val="tx2"/>
                </a:solidFill>
              </a:rPr>
              <a:t>Alkalmazási </a:t>
            </a:r>
            <a:r>
              <a:rPr lang="hu-HU" sz="3200" b="1" dirty="0" smtClean="0">
                <a:solidFill>
                  <a:schemeClr val="tx2"/>
                </a:solidFill>
              </a:rPr>
              <a:t>előnyök - hátrányok</a:t>
            </a:r>
            <a:endParaRPr lang="hu-HU" sz="3200" b="1" dirty="0">
              <a:solidFill>
                <a:schemeClr val="tx2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83568" y="3933056"/>
            <a:ext cx="7272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/>
              <a:t>Veszélyes anyagok felhasználás + magas hőmérséklet → energiaigényes = drága.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/>
              <a:t>A gyártási költség a mennyiség növekedésével csökken.</a:t>
            </a:r>
          </a:p>
        </p:txBody>
      </p:sp>
    </p:spTree>
    <p:extLst>
      <p:ext uri="{BB962C8B-B14F-4D97-AF65-F5344CB8AC3E}">
        <p14:creationId xmlns:p14="http://schemas.microsoft.com/office/powerpoint/2010/main" val="1837933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611560" y="1859340"/>
            <a:ext cx="50405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A PV cellák jelentős része ezzel a technológiával készül.</a:t>
            </a:r>
          </a:p>
          <a:p>
            <a:r>
              <a:rPr lang="hu-HU" sz="2000" dirty="0"/>
              <a:t>A szilícium-dioxid (SiO2) a cellagyártás alapanyaga.  Finomítás → tisztítás → olvasztás → újrakristályosítás → cellagyártás.</a:t>
            </a:r>
          </a:p>
          <a:p>
            <a:r>
              <a:rPr lang="hu-HU" sz="2000" dirty="0"/>
              <a:t>Foszfort és bórt használnak szennyezőként a félvezető rétegek előállításához (</a:t>
            </a:r>
            <a:r>
              <a:rPr lang="hu-HU" sz="2000" dirty="0" err="1"/>
              <a:t>n-p</a:t>
            </a:r>
            <a:r>
              <a:rPr lang="hu-HU" sz="2000" dirty="0"/>
              <a:t> rétegek).</a:t>
            </a:r>
          </a:p>
          <a:p>
            <a:r>
              <a:rPr lang="hu-HU" sz="2000" dirty="0"/>
              <a:t>A rétegeket egyesítik: létrejön a </a:t>
            </a:r>
            <a:r>
              <a:rPr lang="hu-HU" sz="2000" dirty="0" err="1"/>
              <a:t>fotovillamos</a:t>
            </a:r>
            <a:r>
              <a:rPr lang="hu-HU" sz="2000" dirty="0"/>
              <a:t> cella.</a:t>
            </a:r>
          </a:p>
        </p:txBody>
      </p:sp>
      <p:sp>
        <p:nvSpPr>
          <p:cNvPr id="5" name="Téglalap 4"/>
          <p:cNvSpPr/>
          <p:nvPr/>
        </p:nvSpPr>
        <p:spPr>
          <a:xfrm>
            <a:off x="1619672" y="620687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 err="1" smtClean="0"/>
              <a:t>Szilicium</a:t>
            </a:r>
            <a:r>
              <a:rPr lang="hu-HU" sz="3200" b="1" dirty="0" smtClean="0"/>
              <a:t> </a:t>
            </a:r>
            <a:r>
              <a:rPr lang="hu-HU" sz="3200" b="1" dirty="0" err="1"/>
              <a:t>polikristály</a:t>
            </a:r>
            <a:r>
              <a:rPr lang="hu-HU" sz="3200" b="1" dirty="0"/>
              <a:t> cellák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3312368" cy="29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371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35354"/>
            <a:ext cx="7488832" cy="423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187624" y="548679"/>
            <a:ext cx="6971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/>
              <a:t>Hogyan lesz a cellából panel?</a:t>
            </a:r>
          </a:p>
        </p:txBody>
      </p:sp>
    </p:spTree>
    <p:extLst>
      <p:ext uri="{BB962C8B-B14F-4D97-AF65-F5344CB8AC3E}">
        <p14:creationId xmlns:p14="http://schemas.microsoft.com/office/powerpoint/2010/main" val="1393763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473629" y="1916832"/>
            <a:ext cx="8208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Egy </a:t>
            </a:r>
            <a:r>
              <a:rPr lang="hu-HU" sz="2000" dirty="0" err="1"/>
              <a:t>fotoelektromos</a:t>
            </a:r>
            <a:r>
              <a:rPr lang="hu-HU" sz="2000" dirty="0"/>
              <a:t> cella teljesítményét a következő három dolog határozza meg 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dirty="0"/>
              <a:t>a típusa és mérete a szolár cella anyagának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dirty="0"/>
              <a:t>a fény intenzitása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dirty="0"/>
              <a:t>a fény hullámhossza</a:t>
            </a:r>
          </a:p>
          <a:p>
            <a:endParaRPr lang="hu-HU" sz="2000" dirty="0" smtClean="0"/>
          </a:p>
          <a:p>
            <a:r>
              <a:rPr lang="hu-HU" sz="2000" dirty="0"/>
              <a:t>A</a:t>
            </a:r>
            <a:r>
              <a:rPr lang="hu-HU" sz="2000" dirty="0" smtClean="0"/>
              <a:t> </a:t>
            </a:r>
            <a:r>
              <a:rPr lang="hu-HU" sz="2000" dirty="0"/>
              <a:t>szimpla </a:t>
            </a:r>
            <a:r>
              <a:rPr lang="hu-HU" sz="2000" b="1" dirty="0" err="1"/>
              <a:t>Si</a:t>
            </a:r>
            <a:r>
              <a:rPr lang="hu-HU" sz="2000" b="1" dirty="0"/>
              <a:t> kristály </a:t>
            </a:r>
            <a:r>
              <a:rPr lang="hu-HU" sz="2000" dirty="0"/>
              <a:t>alapú szolár cellák például nem képesek a napsugárzás energiájának 25 % - </a:t>
            </a:r>
            <a:r>
              <a:rPr lang="hu-HU" sz="2000" dirty="0" err="1"/>
              <a:t>nál</a:t>
            </a:r>
            <a:r>
              <a:rPr lang="hu-HU" sz="2000" dirty="0"/>
              <a:t> többet elektromos árammá alakítani, mivel az infravörös tartományban a fénynek nincs elég energiája, hogy ionizálja a félvezető atomjait. </a:t>
            </a:r>
            <a:endParaRPr lang="hu-HU" sz="2000" dirty="0" smtClean="0"/>
          </a:p>
          <a:p>
            <a:r>
              <a:rPr lang="hu-HU" sz="2000" b="1" dirty="0" err="1" smtClean="0"/>
              <a:t>Polikristályos</a:t>
            </a:r>
            <a:r>
              <a:rPr lang="hu-HU" sz="2000" b="1" dirty="0" smtClean="0"/>
              <a:t> </a:t>
            </a:r>
            <a:r>
              <a:rPr lang="hu-HU" sz="2000" b="1" dirty="0" err="1"/>
              <a:t>Si</a:t>
            </a:r>
            <a:r>
              <a:rPr lang="hu-HU" sz="2000" b="1" dirty="0"/>
              <a:t> </a:t>
            </a:r>
            <a:r>
              <a:rPr lang="hu-HU" sz="2000" dirty="0"/>
              <a:t>szolár cellák hatásfoka 20 % körüli, az amorf </a:t>
            </a:r>
            <a:r>
              <a:rPr lang="hu-HU" sz="2000" dirty="0" err="1"/>
              <a:t>Si</a:t>
            </a:r>
            <a:r>
              <a:rPr lang="hu-HU" sz="2000" dirty="0"/>
              <a:t> celláké 10 %.</a:t>
            </a:r>
          </a:p>
        </p:txBody>
      </p:sp>
      <p:sp>
        <p:nvSpPr>
          <p:cNvPr id="4" name="Téglalap 3"/>
          <p:cNvSpPr/>
          <p:nvPr/>
        </p:nvSpPr>
        <p:spPr>
          <a:xfrm>
            <a:off x="454224" y="574846"/>
            <a:ext cx="8586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/>
              <a:t>Fotoelektromos</a:t>
            </a:r>
            <a:r>
              <a:rPr lang="hu-HU" sz="2800" b="1" dirty="0" smtClean="0"/>
              <a:t> (PV) cella teljesítménye  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927416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5"/>
            <a:ext cx="8280920" cy="425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1907704" y="692696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/>
              <a:t>Napelem-park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896751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83568" y="1916832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 </a:t>
            </a:r>
            <a:r>
              <a:rPr lang="hu-HU" sz="2000" dirty="0"/>
              <a:t>kulcsra kész 100 kW-os napelemes </a:t>
            </a:r>
            <a:r>
              <a:rPr lang="hu-HU" sz="2000" b="1" dirty="0"/>
              <a:t>rendszer ÁFA mentes fajlagos árát,</a:t>
            </a:r>
            <a:r>
              <a:rPr lang="hu-HU" sz="2000" dirty="0"/>
              <a:t> amely ma átlagban 2,5 €/W, </a:t>
            </a:r>
            <a:endParaRPr lang="hu-HU" sz="2000" dirty="0" smtClean="0"/>
          </a:p>
          <a:p>
            <a:r>
              <a:rPr lang="hu-HU" sz="2000" dirty="0" smtClean="0"/>
              <a:t>2020 </a:t>
            </a:r>
            <a:r>
              <a:rPr lang="hu-HU" sz="2000" dirty="0"/>
              <a:t>–</a:t>
            </a:r>
            <a:r>
              <a:rPr lang="hu-HU" sz="2000" dirty="0" err="1"/>
              <a:t>ra</a:t>
            </a:r>
            <a:r>
              <a:rPr lang="hu-HU" sz="2000" dirty="0"/>
              <a:t> le kell csökkenteni 1,5 €/</a:t>
            </a:r>
            <a:r>
              <a:rPr lang="hu-HU" sz="2000" dirty="0" err="1"/>
              <a:t>W-ra</a:t>
            </a:r>
            <a:r>
              <a:rPr lang="hu-HU" sz="2000" dirty="0" smtClean="0"/>
              <a:t>,</a:t>
            </a:r>
          </a:p>
          <a:p>
            <a:r>
              <a:rPr lang="hu-HU" sz="2000" dirty="0" smtClean="0"/>
              <a:t>2030-ra </a:t>
            </a:r>
            <a:r>
              <a:rPr lang="hu-HU" sz="2000" dirty="0"/>
              <a:t>1 €/</a:t>
            </a:r>
            <a:r>
              <a:rPr lang="hu-HU" sz="2000" dirty="0" err="1"/>
              <a:t>Wra</a:t>
            </a:r>
            <a:r>
              <a:rPr lang="hu-HU" sz="2000" dirty="0"/>
              <a:t> és hosszútávon 0,5 €/</a:t>
            </a:r>
            <a:r>
              <a:rPr lang="hu-HU" sz="2000" dirty="0" err="1"/>
              <a:t>W-ra</a:t>
            </a:r>
            <a:r>
              <a:rPr lang="hu-HU" sz="2000" dirty="0"/>
              <a:t>.</a:t>
            </a:r>
          </a:p>
          <a:p>
            <a:endParaRPr lang="hu-HU" sz="2000" dirty="0" smtClean="0"/>
          </a:p>
          <a:p>
            <a:r>
              <a:rPr lang="hu-HU" sz="2000" dirty="0" smtClean="0"/>
              <a:t>Továbbá </a:t>
            </a:r>
            <a:r>
              <a:rPr lang="hu-HU" sz="2000" dirty="0"/>
              <a:t>a napelemekkel </a:t>
            </a:r>
            <a:r>
              <a:rPr lang="hu-HU" sz="2000" b="1" dirty="0"/>
              <a:t>termelt villamos energia költségét </a:t>
            </a:r>
            <a:r>
              <a:rPr lang="hu-HU" sz="2000" dirty="0"/>
              <a:t>Dél Európában, amely ma átlagban 0,19 €/kWh, 2020 –</a:t>
            </a:r>
            <a:r>
              <a:rPr lang="hu-HU" sz="2000" dirty="0" err="1"/>
              <a:t>ra</a:t>
            </a:r>
            <a:r>
              <a:rPr lang="hu-HU" sz="2000" dirty="0"/>
              <a:t> le kell csökkenteni 0,1 €/kWh-ra, 2030-ra 0,06 €/kWh-ra és hosszútávon 0,03 €/kWh-ra</a:t>
            </a:r>
            <a:r>
              <a:rPr lang="hu-HU" sz="2000" dirty="0" smtClean="0"/>
              <a:t>.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95536" y="40466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i="1" dirty="0"/>
              <a:t>Európai </a:t>
            </a:r>
            <a:r>
              <a:rPr lang="hu-HU" sz="2000" b="1" i="1" dirty="0" err="1"/>
              <a:t>Fotovillamos</a:t>
            </a:r>
            <a:r>
              <a:rPr lang="hu-HU" sz="2000" b="1" i="1" dirty="0"/>
              <a:t> Technológiai Platform (</a:t>
            </a:r>
            <a:r>
              <a:rPr lang="hu-HU" sz="2000" b="1" i="1" dirty="0" err="1" smtClean="0"/>
              <a:t>EUPVPlatform</a:t>
            </a:r>
            <a:r>
              <a:rPr lang="hu-HU" sz="2000" b="1" i="1" dirty="0" smtClean="0"/>
              <a:t> – SRA céljai</a:t>
            </a:r>
            <a:endParaRPr lang="hu-HU" sz="2000" b="1" i="1" dirty="0"/>
          </a:p>
        </p:txBody>
      </p:sp>
    </p:spTree>
    <p:extLst>
      <p:ext uri="{BB962C8B-B14F-4D97-AF65-F5344CB8AC3E}">
        <p14:creationId xmlns:p14="http://schemas.microsoft.com/office/powerpoint/2010/main" val="3531409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80053" y="1988840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Valamint a napelemes rendszerek </a:t>
            </a:r>
            <a:r>
              <a:rPr lang="hu-HU" b="1" dirty="0"/>
              <a:t>tipikus energiamegtérülését </a:t>
            </a:r>
            <a:r>
              <a:rPr lang="hu-HU" dirty="0"/>
              <a:t>(a gyártásuk során felhasznált energia megtermelését), amely ma átlagban 0,5-1,5 év, 2020 –</a:t>
            </a:r>
            <a:r>
              <a:rPr lang="hu-HU" dirty="0" err="1"/>
              <a:t>ra</a:t>
            </a:r>
            <a:r>
              <a:rPr lang="hu-HU" dirty="0"/>
              <a:t> le kell csökkenteni &lt; 0,5 év-re, 2030-ra &lt; 0,5 év-re és hosszútávon &lt; 0,25 év-re.</a:t>
            </a:r>
          </a:p>
          <a:p>
            <a:r>
              <a:rPr lang="hu-HU" dirty="0"/>
              <a:t>A rendszer árból számolt energia költség néhány feltételezést tartalmaz miután az telepítési hely, rendszer élettartam, hatásfok és gazdasági tényező függő.</a:t>
            </a:r>
          </a:p>
          <a:p>
            <a:r>
              <a:rPr lang="hu-HU" dirty="0"/>
              <a:t>A feltételezésnél 80% rendszer hatásfokot, azaz 1000 kWh/m2/év fajlagos besugárzás értéknél 800 kWh/kW/év értéket vesz figyelembe. Dél Európában </a:t>
            </a:r>
            <a:r>
              <a:rPr lang="hu-HU" b="1" dirty="0"/>
              <a:t>optimális tájolású és dőlésszögű telepítésnél 1800 kWh/m2/év fajlagos besugárzás értéknél 1440 kWh/kW/év értéket vesz figyelembe. </a:t>
            </a:r>
            <a:r>
              <a:rPr lang="hu-HU" dirty="0"/>
              <a:t>A rendszer gazdaságos működési élettartamára 25 évet és a működtetése során a rendszer árának évi 1%- </a:t>
            </a:r>
            <a:r>
              <a:rPr lang="hu-HU" dirty="0" err="1"/>
              <a:t>val</a:t>
            </a:r>
            <a:r>
              <a:rPr lang="hu-HU" dirty="0"/>
              <a:t> számol karbantartási költségkén</a:t>
            </a:r>
          </a:p>
        </p:txBody>
      </p:sp>
      <p:sp>
        <p:nvSpPr>
          <p:cNvPr id="4" name="Téglalap 3"/>
          <p:cNvSpPr/>
          <p:nvPr/>
        </p:nvSpPr>
        <p:spPr>
          <a:xfrm>
            <a:off x="1477313" y="450099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/>
              <a:t>Európai </a:t>
            </a:r>
            <a:r>
              <a:rPr lang="hu-HU" b="1" i="1" dirty="0" err="1"/>
              <a:t>Fotovillamos</a:t>
            </a:r>
            <a:r>
              <a:rPr lang="hu-HU" b="1" i="1" dirty="0"/>
              <a:t> Technológiai Platform (</a:t>
            </a:r>
            <a:r>
              <a:rPr lang="hu-HU" b="1" i="1" dirty="0" err="1"/>
              <a:t>EUPVPlatform</a:t>
            </a:r>
            <a:r>
              <a:rPr lang="hu-HU" b="1" i="1" dirty="0"/>
              <a:t> – SRA céljai</a:t>
            </a:r>
          </a:p>
        </p:txBody>
      </p:sp>
    </p:spTree>
    <p:extLst>
      <p:ext uri="{BB962C8B-B14F-4D97-AF65-F5344CB8AC3E}">
        <p14:creationId xmlns:p14="http://schemas.microsoft.com/office/powerpoint/2010/main" val="1083342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34" y="287355"/>
            <a:ext cx="7920880" cy="51125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/>
          <p:cNvSpPr/>
          <p:nvPr/>
        </p:nvSpPr>
        <p:spPr>
          <a:xfrm>
            <a:off x="395536" y="537321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Kristályos </a:t>
            </a:r>
            <a:r>
              <a:rPr lang="hu-HU" b="1" dirty="0" err="1" smtClean="0"/>
              <a:t>Si</a:t>
            </a:r>
            <a:r>
              <a:rPr lang="hu-HU" b="1" dirty="0" smtClean="0"/>
              <a:t> </a:t>
            </a:r>
            <a:r>
              <a:rPr lang="hu-HU" b="1" dirty="0"/>
              <a:t>napelemből készült villamos hálózatra dolgozó rendszer átlagos főbb költségösszetevői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2123728" y="32849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i="1" dirty="0" smtClean="0"/>
              <a:t>Forrás: </a:t>
            </a:r>
            <a:r>
              <a:rPr lang="hu-HU" i="1" dirty="0" err="1" smtClean="0"/>
              <a:t>Winfried</a:t>
            </a:r>
            <a:r>
              <a:rPr lang="hu-HU" i="1" dirty="0" smtClean="0"/>
              <a:t> </a:t>
            </a:r>
            <a:r>
              <a:rPr lang="hu-HU" i="1" dirty="0"/>
              <a:t>Hoffman 2011 (</a:t>
            </a:r>
            <a:r>
              <a:rPr lang="hu-HU" i="1" dirty="0" err="1"/>
              <a:t>forditás</a:t>
            </a:r>
            <a:r>
              <a:rPr lang="hu-HU" i="1" dirty="0"/>
              <a:t>: </a:t>
            </a:r>
            <a:r>
              <a:rPr lang="hu-HU" i="1" dirty="0" err="1"/>
              <a:t>overhead</a:t>
            </a:r>
            <a:r>
              <a:rPr lang="hu-HU" i="1" dirty="0"/>
              <a:t>/</a:t>
            </a:r>
            <a:r>
              <a:rPr lang="hu-HU" i="1" dirty="0" err="1"/>
              <a:t>electricity</a:t>
            </a:r>
            <a:r>
              <a:rPr lang="hu-HU" i="1" dirty="0"/>
              <a:t> = rezsi/villamos áram, </a:t>
            </a:r>
            <a:r>
              <a:rPr lang="hu-HU" i="1" dirty="0" err="1"/>
              <a:t>labour</a:t>
            </a:r>
            <a:r>
              <a:rPr lang="hu-HU" i="1" dirty="0"/>
              <a:t>=munka, </a:t>
            </a:r>
            <a:r>
              <a:rPr lang="hu-HU" i="1" dirty="0" err="1"/>
              <a:t>materials</a:t>
            </a:r>
            <a:r>
              <a:rPr lang="hu-HU" i="1" dirty="0"/>
              <a:t>=anyagok, </a:t>
            </a:r>
            <a:r>
              <a:rPr lang="hu-HU" i="1" dirty="0" err="1"/>
              <a:t>equipment</a:t>
            </a:r>
            <a:r>
              <a:rPr lang="hu-HU" i="1" dirty="0"/>
              <a:t>=berendezések)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1755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09" y="116632"/>
            <a:ext cx="8064896" cy="52679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/>
          <p:cNvSpPr/>
          <p:nvPr/>
        </p:nvSpPr>
        <p:spPr>
          <a:xfrm>
            <a:off x="2286000" y="26903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i="1" dirty="0" smtClean="0"/>
              <a:t>Forrás</a:t>
            </a:r>
            <a:r>
              <a:rPr lang="hu-HU" i="1" dirty="0"/>
              <a:t>: </a:t>
            </a:r>
            <a:r>
              <a:rPr lang="hu-HU" i="1" dirty="0" err="1"/>
              <a:t>Winfried</a:t>
            </a:r>
            <a:r>
              <a:rPr lang="hu-HU" i="1" dirty="0"/>
              <a:t> Hoffman 2011 (</a:t>
            </a:r>
            <a:r>
              <a:rPr lang="hu-HU" i="1" dirty="0" err="1"/>
              <a:t>forditás</a:t>
            </a:r>
            <a:r>
              <a:rPr lang="hu-HU" i="1" dirty="0"/>
              <a:t>: </a:t>
            </a:r>
            <a:r>
              <a:rPr lang="hu-HU" i="1" dirty="0" err="1"/>
              <a:t>overhead</a:t>
            </a:r>
            <a:r>
              <a:rPr lang="hu-HU" i="1" dirty="0"/>
              <a:t>/</a:t>
            </a:r>
            <a:r>
              <a:rPr lang="hu-HU" i="1" dirty="0" err="1"/>
              <a:t>electricity</a:t>
            </a:r>
            <a:r>
              <a:rPr lang="hu-HU" i="1" dirty="0"/>
              <a:t> = rezsi/villamos áram, </a:t>
            </a:r>
            <a:r>
              <a:rPr lang="hu-HU" i="1" dirty="0" err="1"/>
              <a:t>labour</a:t>
            </a:r>
            <a:r>
              <a:rPr lang="hu-HU" i="1" dirty="0"/>
              <a:t>=munka, </a:t>
            </a:r>
            <a:r>
              <a:rPr lang="hu-HU" i="1" dirty="0" err="1"/>
              <a:t>materials</a:t>
            </a:r>
            <a:r>
              <a:rPr lang="hu-HU" i="1" dirty="0"/>
              <a:t>=anyagok, </a:t>
            </a:r>
            <a:r>
              <a:rPr lang="hu-HU" i="1" dirty="0" err="1"/>
              <a:t>equipment</a:t>
            </a:r>
            <a:r>
              <a:rPr lang="hu-HU" i="1" dirty="0"/>
              <a:t>=berendezések)</a:t>
            </a:r>
            <a:r>
              <a:rPr lang="hu-HU" dirty="0">
                <a:hlinkClick r:id="rId3"/>
              </a:rPr>
              <a:t> [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467544" y="5427208"/>
            <a:ext cx="8064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Vékonyréteg </a:t>
            </a:r>
            <a:r>
              <a:rPr lang="hu-HU" b="1" dirty="0" err="1" smtClean="0"/>
              <a:t>Si</a:t>
            </a:r>
            <a:r>
              <a:rPr lang="hu-HU" b="1" dirty="0" smtClean="0"/>
              <a:t> napelemekből </a:t>
            </a:r>
            <a:r>
              <a:rPr lang="hu-HU" b="1" dirty="0"/>
              <a:t>készült villamos hálózatra dolgozó rendszer átlagos főbb költségösszetevői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4288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7992888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907704" y="620688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 err="1"/>
              <a:t>Fotovillamos</a:t>
            </a:r>
            <a:r>
              <a:rPr lang="hu-HU" sz="3200" b="1" dirty="0"/>
              <a:t> jelenség</a:t>
            </a:r>
          </a:p>
        </p:txBody>
      </p:sp>
    </p:spTree>
    <p:extLst>
      <p:ext uri="{BB962C8B-B14F-4D97-AF65-F5344CB8AC3E}">
        <p14:creationId xmlns:p14="http://schemas.microsoft.com/office/powerpoint/2010/main" val="101259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Élőláb hely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hu-HU"/>
              <a:t>Takács Nándor c. egyetemi docens DEBRECENI EGYETEM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8001000" cy="793304"/>
          </a:xfrm>
        </p:spPr>
        <p:txBody>
          <a:bodyPr/>
          <a:lstStyle/>
          <a:p>
            <a:pPr algn="ctr"/>
            <a:r>
              <a:rPr lang="hu-HU" sz="2400" b="1" u="sng" dirty="0">
                <a:solidFill>
                  <a:schemeClr val="tx1"/>
                </a:solidFill>
                <a:hlinkClick r:id="rId2"/>
              </a:rPr>
              <a:t>A napenergia kimeríthetetlen, tiszta és ingyenes</a:t>
            </a:r>
            <a:endParaRPr lang="hu-HU" sz="2400" u="sng" dirty="0">
              <a:solidFill>
                <a:schemeClr val="tx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23528" y="1859340"/>
            <a:ext cx="439248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b="1" dirty="0"/>
              <a:t>A napenergia az egyik legfontosabb és a legnagyobb mennyiségben rendelkezésre álló megújuló energiaforrás.  </a:t>
            </a:r>
            <a:r>
              <a:rPr lang="hu-HU" sz="2000" b="1" i="1" dirty="0">
                <a:solidFill>
                  <a:srgbClr val="FF0000"/>
                </a:solidFill>
              </a:rPr>
              <a:t>Egy óra alatt annyi energia éri el a Földet, mint amennyit az emberiség egész év alatt használna el. </a:t>
            </a:r>
            <a:r>
              <a:rPr lang="hu-HU" sz="2000" b="1" dirty="0"/>
              <a:t>Jelenleg ennek a mennyiségnek csupán töredékét hasznosítjuk.</a:t>
            </a:r>
          </a:p>
          <a:p>
            <a:r>
              <a:rPr lang="hu-HU" sz="1200" dirty="0" err="1"/>
              <a:t>www.edfdemaszhalozat.hu</a:t>
            </a:r>
            <a:r>
              <a:rPr lang="hu-HU" sz="1200" dirty="0"/>
              <a:t> és </a:t>
            </a:r>
            <a:r>
              <a:rPr lang="hu-HU" sz="1200" dirty="0" err="1"/>
              <a:t>www.elmu.hu</a:t>
            </a:r>
            <a:endParaRPr lang="hu-HU" sz="1200" dirty="0"/>
          </a:p>
        </p:txBody>
      </p:sp>
      <p:pic>
        <p:nvPicPr>
          <p:cNvPr id="2050" name="Picture 2" descr="https://encrypted-tbn0.gstatic.com/images?q=tbn:ANd9GcRKVTn6jED_LZOT5S8mcau9_MUz8-ksN8zFZfTUuMMuqlbqssd1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92349"/>
            <a:ext cx="4293865" cy="353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8" y="1700808"/>
            <a:ext cx="7920880" cy="434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587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5116593" cy="379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2483768" y="620687"/>
            <a:ext cx="44165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/>
              <a:t>PV cella felépítése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84435"/>
            <a:ext cx="38004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738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" y="1715886"/>
            <a:ext cx="7365057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491880" y="520417"/>
            <a:ext cx="2238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/>
              <a:t>Hatásfok</a:t>
            </a:r>
          </a:p>
        </p:txBody>
      </p:sp>
    </p:spTree>
    <p:extLst>
      <p:ext uri="{BB962C8B-B14F-4D97-AF65-F5344CB8AC3E}">
        <p14:creationId xmlns:p14="http://schemas.microsoft.com/office/powerpoint/2010/main" val="645467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87" y="1914526"/>
            <a:ext cx="7032987" cy="41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1763688" y="640875"/>
            <a:ext cx="5993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/>
              <a:t>Az atomot kiválthatja a </a:t>
            </a:r>
            <a:r>
              <a:rPr lang="pt-BR" sz="2800" b="1" dirty="0" smtClean="0"/>
              <a:t>nap</a:t>
            </a:r>
            <a:r>
              <a:rPr lang="hu-HU" sz="2800" b="1" dirty="0" smtClean="0"/>
              <a:t>?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580150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763688" y="132082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/>
              <a:t>PV </a:t>
            </a:r>
            <a:r>
              <a:rPr lang="hu-HU" sz="3200" b="1" dirty="0" smtClean="0"/>
              <a:t>rendszerek</a:t>
            </a:r>
          </a:p>
          <a:p>
            <a:pPr algn="ctr"/>
            <a:r>
              <a:rPr lang="hu-HU" sz="2000" b="1" dirty="0" smtClean="0"/>
              <a:t>Szigetüzemű</a:t>
            </a:r>
          </a:p>
          <a:p>
            <a:pPr algn="ctr"/>
            <a:r>
              <a:rPr lang="hu-HU" sz="2000" b="1" dirty="0" err="1" smtClean="0"/>
              <a:t>Hálózatrakapcsolt</a:t>
            </a:r>
            <a:endParaRPr lang="hu-HU" sz="20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760772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796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5317"/>
            <a:ext cx="5616623" cy="411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3527906" y="692696"/>
            <a:ext cx="4086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latin typeface="Times-Roman"/>
              </a:rPr>
              <a:t>PV cellák árának változása</a:t>
            </a:r>
            <a:endParaRPr lang="hu-H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325" y="1775317"/>
            <a:ext cx="3064907" cy="402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242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539552" y="40466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Újonnan </a:t>
            </a:r>
            <a:r>
              <a:rPr lang="hu-HU" sz="2400" b="1" dirty="0"/>
              <a:t>épített erőművekkel </a:t>
            </a:r>
            <a:r>
              <a:rPr lang="hu-HU" sz="2400" b="1" dirty="0" smtClean="0"/>
              <a:t>ennyibe kerülne </a:t>
            </a:r>
            <a:r>
              <a:rPr lang="hu-HU" sz="2400" b="1" dirty="0"/>
              <a:t>áramot előállítani Magyarországon.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532115" cy="382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539552" y="5301208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200" i="1" dirty="0">
                <a:solidFill>
                  <a:srgbClr val="C00000"/>
                </a:solidFill>
              </a:rPr>
              <a:t>Forrás:</a:t>
            </a:r>
            <a:r>
              <a:rPr lang="hu-HU" sz="1200" i="1" dirty="0"/>
              <a:t> </a:t>
            </a:r>
            <a:r>
              <a:rPr lang="hu-HU" sz="1200" i="1" dirty="0" smtClean="0"/>
              <a:t> MIT </a:t>
            </a:r>
            <a:r>
              <a:rPr lang="hu-HU" sz="1200" i="1" dirty="0"/>
              <a:t>költségmodellje alapján. </a:t>
            </a:r>
            <a:r>
              <a:rPr lang="hu-HU" sz="1200" i="1" dirty="0" smtClean="0"/>
              <a:t>Feltételezve, </a:t>
            </a:r>
            <a:r>
              <a:rPr lang="hu-HU" sz="1200" i="1" dirty="0"/>
              <a:t>hogy a gáz ára 350 USD/1000m3-re emelkedik, a szén ára 70 USD/tonna körül marad, a naperőmű Magyarországon helyezkedik el, a </a:t>
            </a:r>
            <a:r>
              <a:rPr lang="hu-HU" sz="1200" i="1" dirty="0" smtClean="0"/>
              <a:t>napenergia költség-csökkenése </a:t>
            </a:r>
            <a:r>
              <a:rPr lang="hu-HU" sz="1200" i="1" dirty="0"/>
              <a:t>a korábbi trendet követi és hogy a nukleáris erőműben nincs költség-túllépés vagy időbeni csúszás. </a:t>
            </a:r>
            <a:r>
              <a:rPr lang="hu-HU" sz="1200" i="1" dirty="0">
                <a:solidFill>
                  <a:srgbClr val="C00000"/>
                </a:solidFill>
              </a:rPr>
              <a:t>http://gurulohordo.blog.hu/2015/04/02/a_napelemek_forradalma</a:t>
            </a:r>
            <a:endParaRPr lang="hu-HU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67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431032" y="1988840"/>
            <a:ext cx="8461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/>
              <a:t>Negatív áron azt kell érteni</a:t>
            </a:r>
            <a:r>
              <a:rPr lang="hu-HU" dirty="0"/>
              <a:t>, hogy a hálózati rendszerek egy adott időszakban olyan mértékben túlterheltekké váltak (például egy nagyon verőfényes délidőben, amikor a napelemek csúcson termelnek), hogy az áramtermelőket a regulátorok arra kell, hogy ösztönözték, hogy ha lehet, </a:t>
            </a:r>
            <a:r>
              <a:rPr lang="hu-HU" b="1" dirty="0"/>
              <a:t>ne adják le a termelésüket a hálózatba. Vagy ha mégis megteszik, akkor nemhogy pénzt nem adnak nekik érte, de még nekik kell visszafizetniük érte. </a:t>
            </a:r>
            <a:endParaRPr lang="hu-HU" b="1" dirty="0" smtClean="0"/>
          </a:p>
          <a:p>
            <a:pPr algn="just"/>
            <a:endParaRPr lang="hu-HU" b="1" dirty="0"/>
          </a:p>
          <a:p>
            <a:pPr algn="just"/>
            <a:r>
              <a:rPr lang="hu-HU" dirty="0" smtClean="0"/>
              <a:t>A </a:t>
            </a:r>
            <a:r>
              <a:rPr lang="hu-HU" dirty="0"/>
              <a:t>túltermelés ugyanakkor azt is világosan jelzi: nem elég a termelői oldalon beruházni, és egyre nagyobb kapacitásokat építeni a megújuló energiás rendszerekbe, mert a hálózatok rugalmassága és fejlesztése legalább ilyen fontos feladattá vált.</a:t>
            </a:r>
          </a:p>
        </p:txBody>
      </p:sp>
      <p:sp>
        <p:nvSpPr>
          <p:cNvPr id="4" name="Téglalap 3"/>
          <p:cNvSpPr/>
          <p:nvPr/>
        </p:nvSpPr>
        <p:spPr>
          <a:xfrm>
            <a:off x="1567457" y="404664"/>
            <a:ext cx="618859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NEGATÍV ÁRAK</a:t>
            </a:r>
          </a:p>
          <a:p>
            <a:pPr algn="ctr"/>
            <a:r>
              <a:rPr lang="hu-HU" b="1" dirty="0" smtClean="0"/>
              <a:t>(napenergia túltermelés Németországban)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603737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403648" y="476672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Csak nekünk nem fúj a szél és nem süt a </a:t>
            </a:r>
            <a:r>
              <a:rPr lang="pt-BR" sz="2800" b="1" dirty="0" smtClean="0"/>
              <a:t>nap</a:t>
            </a:r>
            <a:r>
              <a:rPr lang="hu-HU" sz="2800" b="1" dirty="0" smtClean="0"/>
              <a:t>.</a:t>
            </a:r>
            <a:endParaRPr lang="pt-BR" sz="2800" b="1" dirty="0"/>
          </a:p>
        </p:txBody>
      </p:sp>
      <p:sp>
        <p:nvSpPr>
          <p:cNvPr id="4" name="Téglalap 3"/>
          <p:cNvSpPr/>
          <p:nvPr/>
        </p:nvSpPr>
        <p:spPr>
          <a:xfrm>
            <a:off x="251520" y="1844824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/>
              <a:t>EU-ban még </a:t>
            </a:r>
            <a:r>
              <a:rPr lang="hu-HU" sz="2000" b="1" dirty="0"/>
              <a:t>2007-ben kijelölték az utat</a:t>
            </a:r>
            <a:r>
              <a:rPr lang="hu-HU" sz="2000" b="1" dirty="0" smtClean="0"/>
              <a:t>.</a:t>
            </a:r>
          </a:p>
          <a:p>
            <a:pPr algn="just"/>
            <a:r>
              <a:rPr lang="hu-HU" sz="2000" dirty="0" smtClean="0"/>
              <a:t>E </a:t>
            </a:r>
            <a:r>
              <a:rPr lang="hu-HU" sz="2000" dirty="0"/>
              <a:t>szerint 2020-ig az EU átlagban </a:t>
            </a:r>
            <a:r>
              <a:rPr lang="hu-HU" sz="2000" b="1" dirty="0"/>
              <a:t>20</a:t>
            </a:r>
            <a:r>
              <a:rPr lang="hu-HU" sz="2000" dirty="0"/>
              <a:t> százalékos megújuló energiaforrás-részarányt ér el a termelésben, közben </a:t>
            </a:r>
            <a:r>
              <a:rPr lang="hu-HU" sz="2000" b="1" dirty="0"/>
              <a:t>20</a:t>
            </a:r>
            <a:r>
              <a:rPr lang="hu-HU" sz="2000" dirty="0"/>
              <a:t> százalékos energiahatékonyság-növelést is végez, </a:t>
            </a:r>
            <a:r>
              <a:rPr lang="hu-HU" sz="2000" b="1" dirty="0"/>
              <a:t>és ötödével </a:t>
            </a:r>
            <a:r>
              <a:rPr lang="hu-HU" sz="2000" dirty="0"/>
              <a:t>csökkentik az üvegházhatású gázok kibocsátását is. </a:t>
            </a:r>
            <a:endParaRPr lang="hu-HU" sz="2000" dirty="0" smtClean="0"/>
          </a:p>
          <a:p>
            <a:pPr algn="just"/>
            <a:endParaRPr lang="hu-HU" sz="2000" dirty="0" smtClean="0"/>
          </a:p>
          <a:p>
            <a:pPr algn="just"/>
            <a:r>
              <a:rPr lang="hu-HU" sz="2000" dirty="0" smtClean="0"/>
              <a:t>Magyarország az </a:t>
            </a:r>
            <a:r>
              <a:rPr lang="hu-HU" sz="2000" dirty="0"/>
              <a:t>első 20 százalékos limittől </a:t>
            </a:r>
            <a:r>
              <a:rPr lang="hu-HU" sz="2000" dirty="0" smtClean="0"/>
              <a:t>elmaradva</a:t>
            </a:r>
            <a:r>
              <a:rPr lang="hu-HU" sz="2000" dirty="0"/>
              <a:t>, csak 13 százalékot </a:t>
            </a:r>
            <a:r>
              <a:rPr lang="hu-HU" sz="2000" dirty="0" smtClean="0"/>
              <a:t>vállalt a elhasznált </a:t>
            </a:r>
            <a:r>
              <a:rPr lang="hu-HU" sz="2000" dirty="0"/>
              <a:t>teljes energiamennyiség zöld limitjét időközben 14,65 százalékra </a:t>
            </a:r>
            <a:r>
              <a:rPr lang="hu-HU" sz="2000" dirty="0" smtClean="0"/>
              <a:t>tolták </a:t>
            </a:r>
            <a:r>
              <a:rPr lang="hu-HU" sz="2000" dirty="0"/>
              <a:t>fel.</a:t>
            </a:r>
          </a:p>
        </p:txBody>
      </p:sp>
    </p:spTree>
    <p:extLst>
      <p:ext uri="{BB962C8B-B14F-4D97-AF65-F5344CB8AC3E}">
        <p14:creationId xmlns:p14="http://schemas.microsoft.com/office/powerpoint/2010/main" val="453933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3" y="172564"/>
            <a:ext cx="8496943" cy="590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966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408" y="0"/>
            <a:ext cx="7056784" cy="3456384"/>
          </a:xfrm>
          <a:prstGeom prst="rect">
            <a:avLst/>
          </a:prstGeom>
        </p:spPr>
      </p:pic>
      <p:pic>
        <p:nvPicPr>
          <p:cNvPr id="4" name="Kép 3"/>
          <p:cNvPicPr/>
          <p:nvPr/>
        </p:nvPicPr>
        <p:blipFill>
          <a:blip r:embed="rId3"/>
          <a:stretch>
            <a:fillRect/>
          </a:stretch>
        </p:blipFill>
        <p:spPr>
          <a:xfrm>
            <a:off x="2555776" y="2996952"/>
            <a:ext cx="626477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22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7074604" cy="41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76672"/>
            <a:ext cx="8191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539552" y="1150031"/>
            <a:ext cx="21627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dirty="0"/>
              <a:t>http://www.remek-szenerg.hu</a:t>
            </a:r>
          </a:p>
        </p:txBody>
      </p:sp>
    </p:spTree>
    <p:extLst>
      <p:ext uri="{BB962C8B-B14F-4D97-AF65-F5344CB8AC3E}">
        <p14:creationId xmlns:p14="http://schemas.microsoft.com/office/powerpoint/2010/main" val="3306946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547664" y="518563"/>
            <a:ext cx="5973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b="1" dirty="0" smtClean="0"/>
              <a:t>Üzemidő, gazdaságosság</a:t>
            </a:r>
            <a:endParaRPr lang="hu-HU" sz="3200" b="1" dirty="0"/>
          </a:p>
        </p:txBody>
      </p:sp>
      <p:sp>
        <p:nvSpPr>
          <p:cNvPr id="4" name="Téglalap 3"/>
          <p:cNvSpPr/>
          <p:nvPr/>
        </p:nvSpPr>
        <p:spPr>
          <a:xfrm>
            <a:off x="107504" y="519890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Általában 20..30 év. </a:t>
            </a:r>
            <a:r>
              <a:rPr lang="hu-HU" dirty="0" smtClean="0"/>
              <a:t> Hatásfokromlás </a:t>
            </a:r>
            <a:r>
              <a:rPr lang="hu-HU" dirty="0"/>
              <a:t>kb. 1%/a. </a:t>
            </a:r>
          </a:p>
          <a:p>
            <a:r>
              <a:rPr lang="hu-HU" dirty="0"/>
              <a:t>Folyamatos kutatás és fejlesztés</a:t>
            </a:r>
            <a:r>
              <a:rPr lang="hu-HU" dirty="0" smtClean="0"/>
              <a:t>: nagyobb </a:t>
            </a:r>
            <a:r>
              <a:rPr lang="hu-HU" dirty="0"/>
              <a:t>hatásfok,</a:t>
            </a:r>
          </a:p>
          <a:p>
            <a:r>
              <a:rPr lang="hu-HU" dirty="0" smtClean="0"/>
              <a:t>elhasznált cellák feldolgozása. Termékdíj, hazai támogatás hiánya.</a:t>
            </a:r>
            <a:endParaRPr lang="hu-H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2" y="1760375"/>
            <a:ext cx="68008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46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59387" y="260648"/>
            <a:ext cx="4398349" cy="1152128"/>
          </a:xfrm>
        </p:spPr>
        <p:txBody>
          <a:bodyPr/>
          <a:lstStyle/>
          <a:p>
            <a:r>
              <a:rPr lang="hu-HU" sz="1400" b="1" dirty="0"/>
              <a:t>Hazánkban a statisztikák alapján 1000-1350 </a:t>
            </a:r>
            <a:r>
              <a:rPr lang="hu-HU" sz="1400" b="1" dirty="0" smtClean="0"/>
              <a:t>kWh/m</a:t>
            </a:r>
            <a:r>
              <a:rPr lang="hu-HU" sz="1400" b="1" baseline="30000" dirty="0" smtClean="0"/>
              <a:t>2</a:t>
            </a:r>
            <a:r>
              <a:rPr lang="hu-HU" sz="1400" b="1" dirty="0" smtClean="0"/>
              <a:t>-es </a:t>
            </a:r>
            <a:r>
              <a:rPr lang="hu-HU" sz="1400" b="1" dirty="0"/>
              <a:t>napenergia-mennyiséggel lehet számolni (Budapest déli részén például 1200-1250 kW/m</a:t>
            </a:r>
            <a:r>
              <a:rPr lang="hu-HU" sz="1400" b="1" baseline="30000" dirty="0"/>
              <a:t>2</a:t>
            </a:r>
            <a:r>
              <a:rPr lang="hu-HU" sz="1400" b="1" dirty="0"/>
              <a:t> </a:t>
            </a:r>
            <a:r>
              <a:rPr lang="hu-HU" sz="1400" b="1" dirty="0" smtClean="0"/>
              <a:t> </a:t>
            </a:r>
            <a:r>
              <a:rPr lang="hu-HU" sz="1400" b="1" dirty="0"/>
              <a:t>évi napenergia-mennyiség</a:t>
            </a:r>
            <a:r>
              <a:rPr lang="hu-HU" sz="1800" dirty="0"/>
              <a:t>), </a:t>
            </a:r>
            <a:endParaRPr lang="hu-HU" sz="1800" b="1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70" y="260648"/>
            <a:ext cx="362101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576" y="1113711"/>
            <a:ext cx="466249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églalap 5"/>
          <p:cNvSpPr/>
          <p:nvPr/>
        </p:nvSpPr>
        <p:spPr>
          <a:xfrm>
            <a:off x="467544" y="4797152"/>
            <a:ext cx="4087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Egy </a:t>
            </a:r>
            <a:r>
              <a:rPr lang="hu-HU" b="1" dirty="0"/>
              <a:t>átlagos napon ma már </a:t>
            </a:r>
            <a:r>
              <a:rPr lang="hu-HU" b="1" dirty="0">
                <a:solidFill>
                  <a:schemeClr val="accent6"/>
                </a:solidFill>
              </a:rPr>
              <a:t>1,37 GW </a:t>
            </a:r>
            <a:r>
              <a:rPr lang="hu-HU" b="1" dirty="0"/>
              <a:t>villamosenergia-teljesítmény származik a napfényből</a:t>
            </a:r>
            <a:r>
              <a:rPr lang="hu-HU" dirty="0"/>
              <a:t>.</a:t>
            </a:r>
          </a:p>
        </p:txBody>
      </p:sp>
      <p:sp>
        <p:nvSpPr>
          <p:cNvPr id="7" name="Téglalap 6"/>
          <p:cNvSpPr/>
          <p:nvPr/>
        </p:nvSpPr>
        <p:spPr>
          <a:xfrm>
            <a:off x="4385736" y="507415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b="1" dirty="0"/>
              <a:t>a Paksi Atomerőmű, amennyiben teljes terhelésen megy, </a:t>
            </a:r>
            <a:r>
              <a:rPr lang="hu-HU" b="1" dirty="0">
                <a:solidFill>
                  <a:schemeClr val="accent6"/>
                </a:solidFill>
              </a:rPr>
              <a:t>2 GW-ra </a:t>
            </a:r>
            <a:r>
              <a:rPr lang="hu-HU" b="1" dirty="0"/>
              <a:t>képes</a:t>
            </a:r>
          </a:p>
        </p:txBody>
      </p:sp>
      <p:sp>
        <p:nvSpPr>
          <p:cNvPr id="8" name="Téglalap 7"/>
          <p:cNvSpPr/>
          <p:nvPr/>
        </p:nvSpPr>
        <p:spPr>
          <a:xfrm>
            <a:off x="-17024" y="28360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b="1" dirty="0" smtClean="0"/>
              <a:t>Nagy-Britannia </a:t>
            </a:r>
            <a:r>
              <a:rPr lang="hu-HU" b="1" dirty="0"/>
              <a:t>déli harmada</a:t>
            </a:r>
            <a:r>
              <a:rPr lang="hu-HU" dirty="0"/>
              <a:t> is legfeljebb a 900-1100kWh/m</a:t>
            </a:r>
            <a:r>
              <a:rPr lang="hu-HU" baseline="30000" dirty="0"/>
              <a:t>2 </a:t>
            </a:r>
            <a:r>
              <a:rPr lang="hu-HU" dirty="0"/>
              <a:t>kategóriába sorolható.</a:t>
            </a:r>
          </a:p>
        </p:txBody>
      </p:sp>
    </p:spTree>
    <p:extLst>
      <p:ext uri="{BB962C8B-B14F-4D97-AF65-F5344CB8AC3E}">
        <p14:creationId xmlns:p14="http://schemas.microsoft.com/office/powerpoint/2010/main" val="645810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19672" y="565097"/>
            <a:ext cx="5363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600" b="1" dirty="0" smtClean="0"/>
              <a:t>A NAPENERGIÁRÓL </a:t>
            </a:r>
            <a:endParaRPr lang="hu-HU" sz="3600" b="1" dirty="0"/>
          </a:p>
        </p:txBody>
      </p:sp>
      <p:pic>
        <p:nvPicPr>
          <p:cNvPr id="3074" name="Picture 2" descr="Napsugarzás felosztá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15" y="3323275"/>
            <a:ext cx="3580477" cy="268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23528" y="1720840"/>
            <a:ext cx="52086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/>
              <a:t>Három dolog jellemző a </a:t>
            </a:r>
            <a:r>
              <a:rPr lang="hu-HU" sz="2000" b="1" dirty="0" smtClean="0"/>
              <a:t>napsugárzásra</a:t>
            </a:r>
          </a:p>
          <a:p>
            <a:endParaRPr lang="hu-HU" sz="2000" dirty="0" smtClean="0"/>
          </a:p>
          <a:p>
            <a:r>
              <a:rPr lang="hu-HU" sz="2000" b="1" dirty="0" smtClean="0"/>
              <a:t>Egyik, </a:t>
            </a:r>
            <a:r>
              <a:rPr lang="hu-HU" sz="2000" b="1" dirty="0"/>
              <a:t>hogy </a:t>
            </a:r>
            <a:r>
              <a:rPr lang="hu-HU" sz="2000" b="1" dirty="0">
                <a:solidFill>
                  <a:srgbClr val="FF0000"/>
                </a:solidFill>
              </a:rPr>
              <a:t>meleg, </a:t>
            </a:r>
            <a:endParaRPr lang="hu-HU" sz="2000" b="1" dirty="0" smtClean="0">
              <a:solidFill>
                <a:srgbClr val="FF0000"/>
              </a:solidFill>
            </a:endParaRPr>
          </a:p>
          <a:p>
            <a:r>
              <a:rPr lang="hu-HU" sz="2000" b="1" dirty="0" smtClean="0"/>
              <a:t>a </a:t>
            </a:r>
            <a:r>
              <a:rPr lang="hu-HU" sz="2000" b="1" dirty="0"/>
              <a:t>másik hogy </a:t>
            </a:r>
            <a:r>
              <a:rPr lang="hu-HU" sz="2000" b="1" dirty="0">
                <a:solidFill>
                  <a:srgbClr val="FF0000"/>
                </a:solidFill>
              </a:rPr>
              <a:t>fényes</a:t>
            </a:r>
            <a:r>
              <a:rPr lang="hu-HU" sz="2000" b="1" dirty="0"/>
              <a:t>, </a:t>
            </a:r>
            <a:endParaRPr lang="hu-HU" sz="2000" b="1" dirty="0" smtClean="0"/>
          </a:p>
          <a:p>
            <a:r>
              <a:rPr lang="hu-HU" sz="2000" b="1" dirty="0" smtClean="0"/>
              <a:t>a </a:t>
            </a:r>
            <a:r>
              <a:rPr lang="hu-HU" sz="2000" b="1" dirty="0"/>
              <a:t>harmadik pedig, hogy </a:t>
            </a:r>
            <a:r>
              <a:rPr lang="hu-HU" sz="2000" b="1" dirty="0">
                <a:solidFill>
                  <a:srgbClr val="C00000"/>
                </a:solidFill>
              </a:rPr>
              <a:t>szakaszos</a:t>
            </a:r>
            <a:r>
              <a:rPr lang="hu-HU" sz="2000" b="1" dirty="0"/>
              <a:t>. </a:t>
            </a:r>
            <a:endParaRPr lang="hu-HU" sz="2000" b="1" dirty="0" smtClean="0"/>
          </a:p>
          <a:p>
            <a:endParaRPr lang="hu-HU" sz="2000" dirty="0"/>
          </a:p>
          <a:p>
            <a:r>
              <a:rPr lang="hu-HU" sz="2000" dirty="0" smtClean="0"/>
              <a:t>Az </a:t>
            </a:r>
            <a:r>
              <a:rPr lang="hu-HU" sz="2000" dirty="0"/>
              <a:t>első kettővel nincs gond, pont ezt a részét használjuk fel energia termelésre. A harmadik, a szakaszosság, azt jelenti, </a:t>
            </a:r>
            <a:r>
              <a:rPr lang="hu-HU" sz="2000" b="1" dirty="0"/>
              <a:t>hogy nem </a:t>
            </a:r>
            <a:r>
              <a:rPr lang="hu-HU" sz="2000" b="1" dirty="0" smtClean="0"/>
              <a:t>süt </a:t>
            </a:r>
            <a:r>
              <a:rPr lang="hu-HU" sz="2000" b="1" dirty="0"/>
              <a:t>folyamatosan a nap</a:t>
            </a:r>
            <a:r>
              <a:rPr lang="hu-HU" sz="2000" dirty="0"/>
              <a:t>, és így nem áll mindig rendelkezésünkre közvetlenül az energia. </a:t>
            </a:r>
          </a:p>
        </p:txBody>
      </p:sp>
      <p:sp>
        <p:nvSpPr>
          <p:cNvPr id="5" name="Téglalap 4"/>
          <p:cNvSpPr/>
          <p:nvPr/>
        </p:nvSpPr>
        <p:spPr>
          <a:xfrm>
            <a:off x="4301656" y="174228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200" dirty="0"/>
              <a:t>http://www.kkvhaz.hu/cikk/27-archivum/270-alternativ-energiak-i</a:t>
            </a:r>
          </a:p>
        </p:txBody>
      </p:sp>
    </p:spTree>
    <p:extLst>
      <p:ext uri="{BB962C8B-B14F-4D97-AF65-F5344CB8AC3E}">
        <p14:creationId xmlns:p14="http://schemas.microsoft.com/office/powerpoint/2010/main" val="1158112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9218" name="Picture 2" descr="http://energiainfo.hu/images/spacer.png?i=72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 descr="http://www.naplopo.hu/images/tudastar/cikkek/napsugarzas/napsugarzas_doles_tajola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6832"/>
            <a:ext cx="4608512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1533640" y="764704"/>
            <a:ext cx="6652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smtClean="0"/>
              <a:t>NAPELEMEK TÁJOLÁSA, DÖLÉSSZÖGE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608889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11560" y="764704"/>
            <a:ext cx="3845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smtClean="0"/>
              <a:t>EGY KICSI FIZIKA</a:t>
            </a:r>
            <a:endParaRPr lang="hu-HU" sz="2800" b="1" dirty="0"/>
          </a:p>
        </p:txBody>
      </p:sp>
      <p:sp>
        <p:nvSpPr>
          <p:cNvPr id="4" name="Téglalap 3"/>
          <p:cNvSpPr/>
          <p:nvPr/>
        </p:nvSpPr>
        <p:spPr>
          <a:xfrm>
            <a:off x="179512" y="1772816"/>
            <a:ext cx="88569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/>
              <a:t>Mit is jelent az </a:t>
            </a:r>
            <a:r>
              <a:rPr lang="hu-HU" b="1" dirty="0" smtClean="0"/>
              <a:t>1.000 W </a:t>
            </a:r>
            <a:r>
              <a:rPr lang="hu-HU" b="1" dirty="0"/>
              <a:t>amit maximum el lehet érni a felszínen</a:t>
            </a:r>
            <a:r>
              <a:rPr lang="hu-HU" dirty="0"/>
              <a:t>? Watt a teljesítmény, vagy más néven a munkavégző képesség mértékegysége. Megint máshogy fogalmazva </a:t>
            </a:r>
            <a:r>
              <a:rPr lang="hu-HU" b="1" dirty="0"/>
              <a:t>az energiaátvitel sebessége</a:t>
            </a:r>
            <a:r>
              <a:rPr lang="hu-HU" dirty="0"/>
              <a:t>. Mivel ez a teljesítmény mértékegysége, akár lóerőben is megadhatnánk. Aki át akarja számolni annak 1 LE = 746 W. Vagy éppen izzólámpában is számolhatunk. Az 1000 W/m2 annyi mintha 10 db 100 </a:t>
            </a:r>
            <a:r>
              <a:rPr lang="hu-HU" dirty="0" err="1"/>
              <a:t>W-os</a:t>
            </a:r>
            <a:r>
              <a:rPr lang="hu-HU" dirty="0"/>
              <a:t> izzólámpával világítanánk meg 1 m2-nyi felületet</a:t>
            </a:r>
            <a:r>
              <a:rPr lang="hu-HU" dirty="0" smtClean="0"/>
              <a:t>. </a:t>
            </a:r>
            <a:r>
              <a:rPr lang="hu-HU" b="1" dirty="0" smtClean="0"/>
              <a:t>Ez </a:t>
            </a:r>
            <a:r>
              <a:rPr lang="hu-HU" b="1" dirty="0"/>
              <a:t>az optimális napsugárzás ami a földfelszínt éri, ennél többet semmilyen berendezésből ami a napenergiát hasznosítja, nem lehet kinyerni</a:t>
            </a:r>
            <a:r>
              <a:rPr lang="hu-HU" dirty="0"/>
              <a:t>. Igazából a mindenhol fellépő veszteségek miatt még ennyit sem. Ezt az értéket befolyásolják a felszíni adottságok. </a:t>
            </a:r>
            <a:r>
              <a:rPr lang="hu-HU" b="1" dirty="0"/>
              <a:t>Befolyásoló tényező </a:t>
            </a:r>
            <a:r>
              <a:rPr lang="hu-HU" dirty="0"/>
              <a:t>a napsugárzást felfogó felület dőlésszöge, a földrajzi elhelyezkedése. Nyilván sokkal több napenergia jut az egyenlítő körüli országokra mint például hazánkra, vagy a tőlünk északabbra lévő országokra. </a:t>
            </a:r>
          </a:p>
        </p:txBody>
      </p:sp>
    </p:spTree>
    <p:extLst>
      <p:ext uri="{BB962C8B-B14F-4D97-AF65-F5344CB8AC3E}">
        <p14:creationId xmlns:p14="http://schemas.microsoft.com/office/powerpoint/2010/main" val="2508254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74675" y="476250"/>
            <a:ext cx="8001000" cy="6492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ERŐMŰVI MÉRETEK – 5,0 </a:t>
            </a:r>
            <a:r>
              <a:rPr kumimoji="0" lang="hu-HU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MWe</a:t>
            </a:r>
            <a:r>
              <a:rPr kumimoji="0" lang="hu-HU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4" name="Téglalap 3"/>
          <p:cNvSpPr/>
          <p:nvPr/>
        </p:nvSpPr>
        <p:spPr>
          <a:xfrm>
            <a:off x="370991" y="1556792"/>
            <a:ext cx="866550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Erőmű méretek</a:t>
            </a:r>
            <a:endParaRPr lang="hu-HU" dirty="0"/>
          </a:p>
          <a:p>
            <a:r>
              <a:rPr lang="hu-HU" sz="1600" dirty="0"/>
              <a:t>Az áramszolgáltatók (elosztói engedélyes) Elosztói szabályzata rögzíti, melyek az egyes erőművek ismérvei, továbbá milyen feltételek vonatkoznak létesítésükre, üzemeltetésükre: </a:t>
            </a:r>
          </a:p>
          <a:p>
            <a:r>
              <a:rPr lang="hu-HU" b="1" dirty="0"/>
              <a:t>Kiserőmű </a:t>
            </a:r>
            <a:endParaRPr lang="hu-HU" dirty="0"/>
          </a:p>
          <a:p>
            <a:pPr lvl="0"/>
            <a:r>
              <a:rPr lang="hu-HU" i="1" dirty="0"/>
              <a:t>50 MW-nál kisebb, de 50kVA-nál nagyobb teljesítményű erőmű.</a:t>
            </a:r>
          </a:p>
          <a:p>
            <a:pPr lvl="0"/>
            <a:r>
              <a:rPr lang="hu-HU" dirty="0"/>
              <a:t>A kiserőműves igényt egyedi igényként kezelik, így a közcélú hálózatra csatlakozáshoz szükséges feltételeket írásos igénybejelentés alapján egyedileg kell megvizsgálni.</a:t>
            </a:r>
          </a:p>
          <a:p>
            <a:pPr lvl="0"/>
            <a:r>
              <a:rPr lang="hu-HU" b="1" dirty="0"/>
              <a:t>Az 500 kW és ezt meghaladó teljesítményű erőmű létesítése, </a:t>
            </a:r>
            <a:r>
              <a:rPr lang="hu-HU" dirty="0"/>
              <a:t>működtetése engedélyköteles tevékenység, melyet a Magyar Energia Hivataltól kell megkérni. Ekkor határozzák meg a kiserőmű kötelező átvétel alá eső évenkénti energia-mennyiségét. </a:t>
            </a:r>
          </a:p>
          <a:p>
            <a:pPr lvl="0"/>
            <a:r>
              <a:rPr lang="hu-HU" dirty="0"/>
              <a:t>A betáplálási pontot az elosztói engedélyes határozza meg. </a:t>
            </a:r>
          </a:p>
          <a:p>
            <a:pPr lvl="0"/>
            <a:r>
              <a:rPr lang="hu-HU" dirty="0"/>
              <a:t>A termelt energia átvételi ára a KÁT (Kötelező átvételi rendszer) szerint kerül megállapításra.</a:t>
            </a:r>
          </a:p>
          <a:p>
            <a:pPr lvl="0"/>
            <a:r>
              <a:rPr lang="hu-HU" dirty="0"/>
              <a:t>A termelésről menetrendet kell benyújtani az átvevő felé.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323528" y="2348880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Háztartási méretű kiserőmű (HKME) </a:t>
            </a:r>
            <a:endParaRPr lang="hu-HU" dirty="0"/>
          </a:p>
          <a:p>
            <a:pPr lvl="0"/>
            <a:r>
              <a:rPr lang="hu-HU" dirty="0"/>
              <a:t>Olyan, a kisfeszültségű (0,4 kV-os) hálózatra csatlakozó kiserőmű, melynek csatlakozási teljesítménye </a:t>
            </a:r>
            <a:r>
              <a:rPr lang="hu-HU" b="1" dirty="0"/>
              <a:t>nem haladja meg az 50 </a:t>
            </a:r>
            <a:r>
              <a:rPr lang="hu-HU" b="1" dirty="0" err="1"/>
              <a:t>kVA-t</a:t>
            </a:r>
            <a:r>
              <a:rPr lang="hu-HU" b="1" dirty="0"/>
              <a:t>.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Háztartási </a:t>
            </a:r>
            <a:r>
              <a:rPr lang="hu-HU" dirty="0"/>
              <a:t>méretű kiserőművet (Továbbiakban: HMKE) nem csak lakossági Ügyfél létesíthet, hanem önkormányzat és vállalkozás is, a fenti teljesítményhatár figyelembe vételével.</a:t>
            </a:r>
          </a:p>
        </p:txBody>
      </p:sp>
      <p:sp>
        <p:nvSpPr>
          <p:cNvPr id="4" name="Téglalap 3"/>
          <p:cNvSpPr/>
          <p:nvPr/>
        </p:nvSpPr>
        <p:spPr>
          <a:xfrm>
            <a:off x="1268760" y="476672"/>
            <a:ext cx="6462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/>
              <a:t>Háztartási méretű kiserőmű (HKME)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820730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hu-HU" sz="24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88640"/>
            <a:ext cx="8186054" cy="583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" name="Kép 2" descr="http://e-gepesz.hu/images/cikk16115_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40" y="1772816"/>
            <a:ext cx="5528945" cy="21507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/>
          <p:cNvSpPr/>
          <p:nvPr/>
        </p:nvSpPr>
        <p:spPr>
          <a:xfrm>
            <a:off x="467544" y="4005064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Ha </a:t>
            </a:r>
            <a:r>
              <a:rPr lang="hu-HU" dirty="0"/>
              <a:t>a napkollektorok vezetékes földgázt váltanak ki, akkor ez a jelenlegi lakossági árakon csak évi 49 ezer forint megtakarítást jelent, míg a napelemes rendszer, ami áramot vált ki, évi 124 ezer forint megtakarítást produkál. A lényegesen magasabb megtakarítás miatt a </a:t>
            </a:r>
            <a:r>
              <a:rPr lang="hu-HU" b="1" dirty="0"/>
              <a:t>napelemes rendszer </a:t>
            </a:r>
            <a:r>
              <a:rPr lang="hu-HU" dirty="0"/>
              <a:t>megtérülési ideje sokkal rövidebb, kb. </a:t>
            </a:r>
            <a:r>
              <a:rPr lang="hu-HU" b="1" dirty="0">
                <a:solidFill>
                  <a:srgbClr val="FF0000"/>
                </a:solidFill>
              </a:rPr>
              <a:t>14 év</a:t>
            </a:r>
            <a:r>
              <a:rPr lang="hu-HU" dirty="0"/>
              <a:t>, mint a </a:t>
            </a:r>
            <a:r>
              <a:rPr lang="hu-HU" b="1" dirty="0"/>
              <a:t>napkollektoros rendszeré</a:t>
            </a:r>
            <a:r>
              <a:rPr lang="hu-HU" dirty="0"/>
              <a:t>, ami kb. </a:t>
            </a:r>
            <a:r>
              <a:rPr lang="hu-HU" b="1" dirty="0">
                <a:solidFill>
                  <a:srgbClr val="FF0000"/>
                </a:solidFill>
              </a:rPr>
              <a:t>24 év.</a:t>
            </a:r>
          </a:p>
        </p:txBody>
      </p:sp>
      <p:sp>
        <p:nvSpPr>
          <p:cNvPr id="5" name="Téglalap 4"/>
          <p:cNvSpPr/>
          <p:nvPr/>
        </p:nvSpPr>
        <p:spPr>
          <a:xfrm>
            <a:off x="899592" y="508030"/>
            <a:ext cx="7435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/>
              <a:t>Napelemes vagy napkollektoros rendszer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518074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467544" y="476672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Háztartási energiamérleg</a:t>
            </a:r>
            <a:endParaRPr lang="hu-H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24" y="1844824"/>
            <a:ext cx="752538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447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83568" y="1988840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Magyarország</a:t>
            </a:r>
            <a:r>
              <a:rPr lang="en-GB" b="1" dirty="0"/>
              <a:t> </a:t>
            </a:r>
            <a:r>
              <a:rPr lang="en-GB" b="1" dirty="0" err="1"/>
              <a:t>eddigi</a:t>
            </a:r>
            <a:r>
              <a:rPr lang="en-GB" b="1" dirty="0"/>
              <a:t> </a:t>
            </a:r>
            <a:r>
              <a:rPr lang="en-GB" b="1" dirty="0" err="1"/>
              <a:t>legnagyobb</a:t>
            </a:r>
            <a:r>
              <a:rPr lang="en-GB" b="1" dirty="0"/>
              <a:t>, 15 </a:t>
            </a:r>
            <a:r>
              <a:rPr lang="en-GB" b="1" dirty="0" err="1"/>
              <a:t>megawattos</a:t>
            </a:r>
            <a:r>
              <a:rPr lang="en-GB" b="1" dirty="0"/>
              <a:t> (MW) </a:t>
            </a:r>
            <a:r>
              <a:rPr lang="en-GB" b="1" dirty="0" err="1"/>
              <a:t>fotovoltaikus</a:t>
            </a:r>
            <a:r>
              <a:rPr lang="en-GB" b="1" dirty="0"/>
              <a:t>, </a:t>
            </a:r>
            <a:r>
              <a:rPr lang="en-GB" b="1" dirty="0" err="1"/>
              <a:t>azaz</a:t>
            </a:r>
            <a:r>
              <a:rPr lang="en-GB" b="1" dirty="0"/>
              <a:t> </a:t>
            </a:r>
            <a:r>
              <a:rPr lang="en-GB" b="1" dirty="0" smtClean="0"/>
              <a:t>nap</a:t>
            </a:r>
            <a:r>
              <a:rPr lang="hu-HU" b="1" dirty="0" smtClean="0"/>
              <a:t>elemes</a:t>
            </a:r>
            <a:r>
              <a:rPr lang="en-GB" dirty="0" smtClean="0"/>
              <a:t> </a:t>
            </a:r>
            <a:r>
              <a:rPr lang="en-GB" dirty="0" err="1"/>
              <a:t>projektje</a:t>
            </a:r>
            <a:r>
              <a:rPr lang="en-GB" dirty="0"/>
              <a:t> </a:t>
            </a:r>
            <a:r>
              <a:rPr lang="en-GB" dirty="0" err="1"/>
              <a:t>indul</a:t>
            </a:r>
            <a:r>
              <a:rPr lang="en-GB" dirty="0"/>
              <a:t> </a:t>
            </a:r>
            <a:r>
              <a:rPr lang="en-GB" dirty="0" err="1"/>
              <a:t>tavasszal</a:t>
            </a:r>
            <a:r>
              <a:rPr lang="en-GB" dirty="0"/>
              <a:t> a </a:t>
            </a:r>
            <a:r>
              <a:rPr lang="en-GB" dirty="0" err="1"/>
              <a:t>Mátrai</a:t>
            </a:r>
            <a:r>
              <a:rPr lang="en-GB" dirty="0"/>
              <a:t> </a:t>
            </a:r>
            <a:r>
              <a:rPr lang="en-GB" dirty="0" err="1"/>
              <a:t>Erőműben</a:t>
            </a:r>
            <a:r>
              <a:rPr lang="en-GB" dirty="0"/>
              <a:t>, a 6,4 </a:t>
            </a:r>
            <a:r>
              <a:rPr lang="en-GB" dirty="0" err="1"/>
              <a:t>milliárd</a:t>
            </a:r>
            <a:r>
              <a:rPr lang="en-GB" dirty="0"/>
              <a:t> forint </a:t>
            </a:r>
            <a:r>
              <a:rPr lang="en-GB" dirty="0" err="1"/>
              <a:t>beruházással</a:t>
            </a:r>
            <a:r>
              <a:rPr lang="en-GB" dirty="0"/>
              <a:t> </a:t>
            </a:r>
            <a:r>
              <a:rPr lang="en-GB" dirty="0" err="1"/>
              <a:t>megépülő</a:t>
            </a:r>
            <a:r>
              <a:rPr lang="en-GB" dirty="0"/>
              <a:t> </a:t>
            </a:r>
            <a:r>
              <a:rPr lang="en-GB" dirty="0" err="1"/>
              <a:t>naperőmű</a:t>
            </a:r>
            <a:r>
              <a:rPr lang="en-GB" dirty="0"/>
              <a:t> a </a:t>
            </a:r>
            <a:r>
              <a:rPr lang="en-GB" dirty="0" err="1"/>
              <a:t>tervek</a:t>
            </a:r>
            <a:r>
              <a:rPr lang="en-GB" dirty="0"/>
              <a:t> </a:t>
            </a:r>
            <a:r>
              <a:rPr lang="en-GB" dirty="0" err="1"/>
              <a:t>szerint</a:t>
            </a:r>
            <a:r>
              <a:rPr lang="en-GB" dirty="0"/>
              <a:t> </a:t>
            </a:r>
            <a:r>
              <a:rPr lang="en-GB" dirty="0" err="1"/>
              <a:t>októberben</a:t>
            </a:r>
            <a:r>
              <a:rPr lang="en-GB" dirty="0"/>
              <a:t> </a:t>
            </a:r>
            <a:r>
              <a:rPr lang="en-GB" dirty="0" err="1"/>
              <a:t>lép</a:t>
            </a:r>
            <a:r>
              <a:rPr lang="en-GB" dirty="0"/>
              <a:t> </a:t>
            </a:r>
            <a:r>
              <a:rPr lang="en-GB" dirty="0" err="1" smtClean="0"/>
              <a:t>üzembe</a:t>
            </a:r>
            <a:r>
              <a:rPr lang="en-GB" dirty="0" smtClean="0"/>
              <a:t> </a:t>
            </a:r>
            <a:r>
              <a:rPr lang="en-GB" dirty="0"/>
              <a:t>a 950 MW </a:t>
            </a:r>
            <a:r>
              <a:rPr lang="en-GB" dirty="0" err="1"/>
              <a:t>beépített</a:t>
            </a:r>
            <a:r>
              <a:rPr lang="en-GB" dirty="0"/>
              <a:t> </a:t>
            </a:r>
            <a:r>
              <a:rPr lang="en-GB" dirty="0" err="1"/>
              <a:t>kapacitással</a:t>
            </a:r>
            <a:r>
              <a:rPr lang="en-GB" dirty="0"/>
              <a:t> </a:t>
            </a:r>
            <a:r>
              <a:rPr lang="en-GB" dirty="0" err="1"/>
              <a:t>rendelkező</a:t>
            </a:r>
            <a:r>
              <a:rPr lang="en-GB" dirty="0"/>
              <a:t> </a:t>
            </a:r>
            <a:r>
              <a:rPr lang="en-GB" dirty="0" err="1"/>
              <a:t>Mátrai</a:t>
            </a:r>
            <a:r>
              <a:rPr lang="en-GB" dirty="0"/>
              <a:t> </a:t>
            </a:r>
            <a:r>
              <a:rPr lang="en-GB" dirty="0" err="1"/>
              <a:t>Erőmű</a:t>
            </a:r>
            <a:r>
              <a:rPr lang="en-GB" dirty="0"/>
              <a:t> </a:t>
            </a:r>
            <a:r>
              <a:rPr lang="en-GB" dirty="0" err="1"/>
              <a:t>Zrt</a:t>
            </a:r>
            <a:r>
              <a:rPr lang="en-GB" dirty="0"/>
              <a:t>. a </a:t>
            </a:r>
            <a:r>
              <a:rPr lang="en-GB" dirty="0" err="1"/>
              <a:t>magyarországi</a:t>
            </a:r>
            <a:r>
              <a:rPr lang="en-GB" dirty="0"/>
              <a:t> </a:t>
            </a:r>
            <a:r>
              <a:rPr lang="en-GB" dirty="0" err="1"/>
              <a:t>villamos</a:t>
            </a:r>
            <a:r>
              <a:rPr lang="en-GB" dirty="0"/>
              <a:t> </a:t>
            </a:r>
            <a:r>
              <a:rPr lang="en-GB" dirty="0" err="1"/>
              <a:t>energia</a:t>
            </a:r>
            <a:r>
              <a:rPr lang="en-GB" dirty="0"/>
              <a:t> </a:t>
            </a:r>
            <a:r>
              <a:rPr lang="en-GB" dirty="0" err="1"/>
              <a:t>igények</a:t>
            </a:r>
            <a:r>
              <a:rPr lang="en-GB" dirty="0"/>
              <a:t> </a:t>
            </a:r>
            <a:r>
              <a:rPr lang="en-GB" dirty="0" err="1"/>
              <a:t>közel</a:t>
            </a:r>
            <a:r>
              <a:rPr lang="en-GB" dirty="0"/>
              <a:t> 15 </a:t>
            </a:r>
            <a:r>
              <a:rPr lang="en-GB" dirty="0" err="1"/>
              <a:t>százalékát</a:t>
            </a:r>
            <a:r>
              <a:rPr lang="en-GB" dirty="0"/>
              <a:t> </a:t>
            </a:r>
            <a:r>
              <a:rPr lang="en-GB" dirty="0" err="1"/>
              <a:t>elégíti</a:t>
            </a:r>
            <a:r>
              <a:rPr lang="en-GB" dirty="0"/>
              <a:t> </a:t>
            </a:r>
            <a:r>
              <a:rPr lang="en-GB" dirty="0" err="1"/>
              <a:t>ki</a:t>
            </a:r>
            <a:r>
              <a:rPr lang="en-GB" dirty="0"/>
              <a:t>, a </a:t>
            </a:r>
            <a:r>
              <a:rPr lang="en-GB" dirty="0" err="1"/>
              <a:t>hazai</a:t>
            </a:r>
            <a:r>
              <a:rPr lang="en-GB" dirty="0"/>
              <a:t> </a:t>
            </a:r>
            <a:r>
              <a:rPr lang="en-GB" dirty="0" err="1"/>
              <a:t>termelésből</a:t>
            </a:r>
            <a:r>
              <a:rPr lang="en-GB" dirty="0"/>
              <a:t> </a:t>
            </a:r>
            <a:r>
              <a:rPr lang="en-GB" dirty="0" err="1"/>
              <a:t>több</a:t>
            </a:r>
            <a:r>
              <a:rPr lang="en-GB" dirty="0"/>
              <a:t> mint 20 </a:t>
            </a:r>
            <a:r>
              <a:rPr lang="en-GB" dirty="0" err="1"/>
              <a:t>százalékkal</a:t>
            </a:r>
            <a:r>
              <a:rPr lang="en-GB" dirty="0"/>
              <a:t> </a:t>
            </a:r>
            <a:r>
              <a:rPr lang="en-GB" dirty="0" err="1"/>
              <a:t>részesedik</a:t>
            </a:r>
            <a:r>
              <a:rPr lang="en-GB" dirty="0"/>
              <a:t>, </a:t>
            </a:r>
            <a:r>
              <a:rPr lang="en-GB" dirty="0" err="1"/>
              <a:t>ezzel</a:t>
            </a:r>
            <a:r>
              <a:rPr lang="en-GB" dirty="0"/>
              <a:t> a </a:t>
            </a:r>
            <a:r>
              <a:rPr lang="en-GB" dirty="0" err="1"/>
              <a:t>második</a:t>
            </a:r>
            <a:r>
              <a:rPr lang="en-GB" dirty="0"/>
              <a:t> </a:t>
            </a:r>
            <a:r>
              <a:rPr lang="en-GB" dirty="0" err="1"/>
              <a:t>legnagyobb</a:t>
            </a:r>
            <a:r>
              <a:rPr lang="en-GB" dirty="0"/>
              <a:t> </a:t>
            </a:r>
            <a:r>
              <a:rPr lang="en-GB" dirty="0" err="1"/>
              <a:t>áramtermelő</a:t>
            </a:r>
            <a:r>
              <a:rPr lang="en-GB" dirty="0"/>
              <a:t>.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331640" y="620688"/>
            <a:ext cx="7378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/>
              <a:t>Mátrai</a:t>
            </a:r>
            <a:r>
              <a:rPr lang="en-GB" sz="2800" b="1" dirty="0"/>
              <a:t> </a:t>
            </a:r>
            <a:r>
              <a:rPr lang="en-GB" sz="2800" b="1" dirty="0" err="1" smtClean="0"/>
              <a:t>Erőmű</a:t>
            </a:r>
            <a:r>
              <a:rPr lang="hu-HU" sz="2800" b="1" dirty="0" smtClean="0"/>
              <a:t> - 15 MW PV erőműve 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445777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6" y="404664"/>
            <a:ext cx="8496943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611560" y="5805264"/>
            <a:ext cx="540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hu-HU" sz="1000" u="sng" dirty="0">
                <a:latin typeface="+mj-lt"/>
              </a:rPr>
              <a:t>Forrás:</a:t>
            </a:r>
            <a:r>
              <a:rPr lang="hu-HU" sz="1000" dirty="0">
                <a:latin typeface="+mj-lt"/>
              </a:rPr>
              <a:t> </a:t>
            </a:r>
            <a:r>
              <a:rPr lang="hu-HU" sz="1000" dirty="0" err="1">
                <a:latin typeface="+mj-lt"/>
              </a:rPr>
              <a:t>Goetzpartners</a:t>
            </a:r>
            <a:r>
              <a:rPr lang="hu-HU" sz="1000" dirty="0">
                <a:latin typeface="+mj-lt"/>
              </a:rPr>
              <a:t>: </a:t>
            </a:r>
            <a:r>
              <a:rPr lang="hu-HU" sz="1000" dirty="0" err="1">
                <a:latin typeface="+mj-lt"/>
              </a:rPr>
              <a:t>Investing</a:t>
            </a:r>
            <a:r>
              <a:rPr lang="hu-HU" sz="1000" dirty="0">
                <a:latin typeface="+mj-lt"/>
              </a:rPr>
              <a:t>  </a:t>
            </a:r>
            <a:r>
              <a:rPr lang="hu-HU" sz="1000" dirty="0" err="1">
                <a:latin typeface="+mj-lt"/>
              </a:rPr>
              <a:t>into</a:t>
            </a:r>
            <a:r>
              <a:rPr lang="hu-HU" sz="1000" dirty="0">
                <a:latin typeface="+mj-lt"/>
              </a:rPr>
              <a:t> </a:t>
            </a:r>
            <a:r>
              <a:rPr lang="hu-HU" sz="1000" dirty="0" err="1">
                <a:latin typeface="+mj-lt"/>
              </a:rPr>
              <a:t>the</a:t>
            </a:r>
            <a:r>
              <a:rPr lang="hu-HU" sz="1000" dirty="0">
                <a:latin typeface="+mj-lt"/>
              </a:rPr>
              <a:t> </a:t>
            </a:r>
            <a:r>
              <a:rPr lang="hu-HU" sz="1000" dirty="0" err="1">
                <a:latin typeface="+mj-lt"/>
              </a:rPr>
              <a:t>Solar</a:t>
            </a:r>
            <a:r>
              <a:rPr lang="hu-HU" sz="1000" dirty="0">
                <a:latin typeface="+mj-lt"/>
              </a:rPr>
              <a:t> </a:t>
            </a:r>
            <a:r>
              <a:rPr lang="hu-HU" sz="1000" dirty="0" err="1">
                <a:latin typeface="+mj-lt"/>
              </a:rPr>
              <a:t>Industry</a:t>
            </a:r>
            <a:r>
              <a:rPr lang="hu-HU" sz="1000" dirty="0">
                <a:latin typeface="+mj-lt"/>
              </a:rPr>
              <a:t>, 2010. nov.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28092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53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539552" y="188640"/>
            <a:ext cx="8208912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444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59429"/>
            <a:ext cx="5761037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1043608" y="548680"/>
            <a:ext cx="6622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 smtClean="0"/>
              <a:t>Napelemes </a:t>
            </a:r>
            <a:r>
              <a:rPr lang="hu-HU" sz="3200" b="1" dirty="0"/>
              <a:t>rendszer Gyálon</a:t>
            </a:r>
          </a:p>
        </p:txBody>
      </p:sp>
      <p:sp>
        <p:nvSpPr>
          <p:cNvPr id="4" name="Téglalap 3"/>
          <p:cNvSpPr/>
          <p:nvPr/>
        </p:nvSpPr>
        <p:spPr>
          <a:xfrm>
            <a:off x="1907704" y="1936102"/>
            <a:ext cx="366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3x7 </a:t>
            </a:r>
            <a:r>
              <a:rPr lang="hu-HU" dirty="0" err="1"/>
              <a:t>kWp</a:t>
            </a:r>
            <a:r>
              <a:rPr lang="hu-HU" dirty="0"/>
              <a:t> napkövetőre szerelt </a:t>
            </a:r>
          </a:p>
        </p:txBody>
      </p:sp>
    </p:spTree>
    <p:extLst>
      <p:ext uri="{BB962C8B-B14F-4D97-AF65-F5344CB8AC3E}">
        <p14:creationId xmlns:p14="http://schemas.microsoft.com/office/powerpoint/2010/main" val="1793509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617021" cy="421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1928055" y="18481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403,1 </a:t>
            </a:r>
            <a:r>
              <a:rPr lang="hu-HU" dirty="0" err="1"/>
              <a:t>kWp</a:t>
            </a:r>
            <a:r>
              <a:rPr lang="hu-HU" dirty="0"/>
              <a:t> szabad földre </a:t>
            </a:r>
            <a:r>
              <a:rPr lang="hu-HU" dirty="0" smtClean="0"/>
              <a:t>telepített </a:t>
            </a:r>
            <a:endParaRPr lang="hu-HU" dirty="0"/>
          </a:p>
          <a:p>
            <a:r>
              <a:rPr lang="hu-HU" dirty="0"/>
              <a:t>napkövetős napelemes áramforrás</a:t>
            </a:r>
          </a:p>
          <a:p>
            <a:r>
              <a:rPr lang="hu-HU" dirty="0"/>
              <a:t>(Újszilvás 2011 okt.)</a:t>
            </a:r>
          </a:p>
        </p:txBody>
      </p:sp>
      <p:sp>
        <p:nvSpPr>
          <p:cNvPr id="4" name="Téglalap 3"/>
          <p:cNvSpPr/>
          <p:nvPr/>
        </p:nvSpPr>
        <p:spPr>
          <a:xfrm>
            <a:off x="3374236" y="620688"/>
            <a:ext cx="2349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/>
              <a:t>Újszilvás</a:t>
            </a:r>
          </a:p>
        </p:txBody>
      </p:sp>
    </p:spTree>
    <p:extLst>
      <p:ext uri="{BB962C8B-B14F-4D97-AF65-F5344CB8AC3E}">
        <p14:creationId xmlns:p14="http://schemas.microsoft.com/office/powerpoint/2010/main" val="2199912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36904" cy="577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627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2827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835696" y="529449"/>
            <a:ext cx="5206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000000"/>
                </a:solidFill>
              </a:rPr>
              <a:t>Áramhozam számítás</a:t>
            </a:r>
            <a:r>
              <a:rPr lang="hu-HU" b="1" dirty="0" smtClean="0">
                <a:solidFill>
                  <a:srgbClr val="000000"/>
                </a:solidFill>
              </a:rPr>
              <a:t> 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492426" y="2132856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/>
              <a:t>Fotovoltatikus</a:t>
            </a:r>
            <a:r>
              <a:rPr lang="hu-HU" dirty="0" smtClean="0"/>
              <a:t> (PV) berendezés energiahozama az alábbi tényezők függvénye:</a:t>
            </a:r>
            <a:endParaRPr lang="hu-HU" dirty="0"/>
          </a:p>
          <a:p>
            <a:r>
              <a:rPr lang="hu-HU" dirty="0" smtClean="0"/>
              <a:t> éves </a:t>
            </a:r>
            <a:r>
              <a:rPr lang="hu-HU" dirty="0" err="1" smtClean="0"/>
              <a:t>energiabesugárázás</a:t>
            </a:r>
            <a:r>
              <a:rPr lang="hu-HU" dirty="0" smtClean="0"/>
              <a:t> a </a:t>
            </a:r>
            <a:r>
              <a:rPr lang="hu-HU" dirty="0" err="1" smtClean="0"/>
              <a:t>vizszintes</a:t>
            </a:r>
            <a:r>
              <a:rPr lang="hu-HU" dirty="0" smtClean="0"/>
              <a:t> felületre </a:t>
            </a:r>
            <a:r>
              <a:rPr lang="hu-HU" dirty="0"/>
              <a:t>(GA365) [</a:t>
            </a:r>
            <a:r>
              <a:rPr lang="hu-HU" dirty="0" smtClean="0"/>
              <a:t>kWh/m²a</a:t>
            </a:r>
            <a:r>
              <a:rPr lang="hu-HU" dirty="0"/>
              <a:t>]</a:t>
            </a:r>
          </a:p>
          <a:p>
            <a:r>
              <a:rPr lang="hu-HU" dirty="0"/>
              <a:t> </a:t>
            </a:r>
            <a:r>
              <a:rPr lang="hu-HU" dirty="0" smtClean="0"/>
              <a:t>Modul hajlásszög (</a:t>
            </a:r>
            <a:r>
              <a:rPr lang="hu-HU" dirty="0" err="1" smtClean="0"/>
              <a:t>f</a:t>
            </a:r>
            <a:r>
              <a:rPr lang="hu-HU" sz="1100" dirty="0" err="1" smtClean="0"/>
              <a:t>Neigung</a:t>
            </a:r>
            <a:r>
              <a:rPr lang="hu-HU" dirty="0" smtClean="0"/>
              <a:t>) </a:t>
            </a:r>
            <a:r>
              <a:rPr lang="hu-HU" dirty="0"/>
              <a:t>(</a:t>
            </a:r>
            <a:r>
              <a:rPr lang="hu-HU" dirty="0" smtClean="0"/>
              <a:t>Faktor: </a:t>
            </a:r>
            <a:r>
              <a:rPr lang="hu-HU" dirty="0"/>
              <a:t>1,0 </a:t>
            </a:r>
            <a:r>
              <a:rPr lang="hu-HU" dirty="0" smtClean="0"/>
              <a:t>- </a:t>
            </a:r>
            <a:r>
              <a:rPr lang="hu-HU" dirty="0"/>
              <a:t>1,18)</a:t>
            </a:r>
          </a:p>
          <a:p>
            <a:r>
              <a:rPr lang="hu-HU" dirty="0"/>
              <a:t> </a:t>
            </a:r>
            <a:r>
              <a:rPr lang="hu-HU" dirty="0" err="1" smtClean="0"/>
              <a:t>Solar</a:t>
            </a:r>
            <a:r>
              <a:rPr lang="hu-HU" dirty="0" smtClean="0"/>
              <a:t> hatásfok: 5 </a:t>
            </a:r>
            <a:r>
              <a:rPr lang="hu-HU" dirty="0" err="1"/>
              <a:t>bis</a:t>
            </a:r>
            <a:r>
              <a:rPr lang="hu-HU" dirty="0"/>
              <a:t> 18 %</a:t>
            </a:r>
          </a:p>
          <a:p>
            <a:r>
              <a:rPr lang="hu-HU" dirty="0"/>
              <a:t> </a:t>
            </a:r>
            <a:r>
              <a:rPr lang="hu-HU" dirty="0" smtClean="0"/>
              <a:t>Teljesítményráta </a:t>
            </a:r>
            <a:r>
              <a:rPr lang="hu-HU" dirty="0"/>
              <a:t>PR (0,7 </a:t>
            </a:r>
            <a:r>
              <a:rPr lang="hu-HU" dirty="0" err="1"/>
              <a:t>bis</a:t>
            </a:r>
            <a:r>
              <a:rPr lang="hu-HU" dirty="0"/>
              <a:t> 0,85</a:t>
            </a:r>
            <a:r>
              <a:rPr lang="hu-HU" dirty="0" smtClean="0"/>
              <a:t>) – modul anyagától függő minőségtényező</a:t>
            </a:r>
            <a:endParaRPr lang="hu-HU" dirty="0"/>
          </a:p>
          <a:p>
            <a:r>
              <a:rPr lang="hu-HU" dirty="0"/>
              <a:t> </a:t>
            </a:r>
            <a:r>
              <a:rPr lang="hu-HU" dirty="0" smtClean="0"/>
              <a:t>Névleges teljesítmény </a:t>
            </a:r>
            <a:r>
              <a:rPr lang="hu-HU" dirty="0"/>
              <a:t>(</a:t>
            </a:r>
            <a:r>
              <a:rPr lang="hu-HU" dirty="0" err="1"/>
              <a:t>kWp</a:t>
            </a:r>
            <a:r>
              <a:rPr lang="hu-HU" dirty="0"/>
              <a:t>) </a:t>
            </a:r>
            <a:r>
              <a:rPr lang="hu-HU" dirty="0" smtClean="0"/>
              <a:t>- PMPP</a:t>
            </a:r>
            <a:r>
              <a:rPr lang="hu-HU" dirty="0"/>
              <a:t>.</a:t>
            </a:r>
          </a:p>
          <a:p>
            <a:r>
              <a:rPr lang="hu-HU" dirty="0" smtClean="0"/>
              <a:t>Minden komponens </a:t>
            </a:r>
            <a:r>
              <a:rPr lang="hu-HU" dirty="0" err="1" smtClean="0"/>
              <a:t>PV-berendezésfüggő</a:t>
            </a:r>
            <a:r>
              <a:rPr lang="hu-HU" dirty="0" smtClean="0"/>
              <a:t>!</a:t>
            </a:r>
          </a:p>
          <a:p>
            <a:endParaRPr lang="hu-HU" dirty="0"/>
          </a:p>
          <a:p>
            <a:r>
              <a:rPr lang="hu-HU" b="1" dirty="0" smtClean="0"/>
              <a:t>ÉVES ENERGIAHOZAM</a:t>
            </a:r>
            <a:endParaRPr lang="hu-H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28" y="5303148"/>
            <a:ext cx="5806236" cy="71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187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51520" y="1988840"/>
            <a:ext cx="8496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1</a:t>
            </a:r>
            <a:r>
              <a:rPr lang="de-DE" dirty="0" smtClean="0"/>
              <a:t>1,44 kWp-</a:t>
            </a:r>
            <a:r>
              <a:rPr lang="hu-HU" dirty="0" smtClean="0"/>
              <a:t>berendezés</a:t>
            </a:r>
            <a:r>
              <a:rPr lang="de-DE" dirty="0" smtClean="0"/>
              <a:t> </a:t>
            </a:r>
            <a:r>
              <a:rPr lang="de-DE" dirty="0"/>
              <a:t>(52 </a:t>
            </a:r>
            <a:r>
              <a:rPr lang="hu-HU" dirty="0" smtClean="0"/>
              <a:t>m</a:t>
            </a:r>
            <a:r>
              <a:rPr lang="de-DE" dirty="0" err="1" smtClean="0"/>
              <a:t>odul</a:t>
            </a:r>
            <a:r>
              <a:rPr lang="hu-HU" dirty="0" smtClean="0"/>
              <a:t>.</a:t>
            </a:r>
            <a:r>
              <a:rPr lang="de-DE" dirty="0" smtClean="0"/>
              <a:t> </a:t>
            </a:r>
            <a:r>
              <a:rPr lang="de-DE" dirty="0"/>
              <a:t>à 220 </a:t>
            </a:r>
            <a:r>
              <a:rPr lang="de-DE" dirty="0" err="1"/>
              <a:t>Wp</a:t>
            </a:r>
            <a:r>
              <a:rPr lang="de-DE" dirty="0"/>
              <a:t>; </a:t>
            </a:r>
            <a:r>
              <a:rPr lang="de-DE" dirty="0" err="1" smtClean="0"/>
              <a:t>polykristalli</a:t>
            </a:r>
            <a:r>
              <a:rPr lang="hu-HU" dirty="0" smtClean="0"/>
              <a:t>n m</a:t>
            </a:r>
            <a:r>
              <a:rPr lang="de-DE" dirty="0" err="1" smtClean="0"/>
              <a:t>odul</a:t>
            </a:r>
            <a:r>
              <a:rPr lang="de-DE" dirty="0" smtClean="0"/>
              <a:t>; </a:t>
            </a:r>
            <a:endParaRPr lang="hu-HU" dirty="0" smtClean="0"/>
          </a:p>
          <a:p>
            <a:r>
              <a:rPr lang="hu-HU" dirty="0" smtClean="0"/>
              <a:t>Elhelyezkedés: Közép Németország – besugárzás  középértéke </a:t>
            </a:r>
            <a:r>
              <a:rPr lang="de-DE" dirty="0" smtClean="0"/>
              <a:t>1.080 </a:t>
            </a:r>
            <a:r>
              <a:rPr lang="de-DE" dirty="0"/>
              <a:t>kWh/(</a:t>
            </a:r>
            <a:r>
              <a:rPr lang="de-DE" dirty="0" smtClean="0"/>
              <a:t>m²a)</a:t>
            </a:r>
            <a:endParaRPr lang="hu-HU" dirty="0" smtClean="0"/>
          </a:p>
          <a:p>
            <a:r>
              <a:rPr lang="hu-HU" dirty="0" smtClean="0"/>
              <a:t>Modulok elhelyezéséből (ferdeségéből) adódó tényező: </a:t>
            </a:r>
            <a:r>
              <a:rPr lang="de-DE" dirty="0" smtClean="0"/>
              <a:t> </a:t>
            </a:r>
            <a:r>
              <a:rPr lang="de-DE" dirty="0"/>
              <a:t>10 % </a:t>
            </a:r>
            <a:endParaRPr lang="hu-HU" dirty="0" smtClean="0"/>
          </a:p>
          <a:p>
            <a:r>
              <a:rPr lang="hu-HU" dirty="0" smtClean="0"/>
              <a:t>Modul minőségétől függő tényező:</a:t>
            </a:r>
            <a:r>
              <a:rPr lang="de-DE" dirty="0" smtClean="0"/>
              <a:t> </a:t>
            </a:r>
            <a:r>
              <a:rPr lang="de-DE" dirty="0"/>
              <a:t>0,8. </a:t>
            </a:r>
            <a:endParaRPr lang="hu-HU" dirty="0" smtClean="0"/>
          </a:p>
          <a:p>
            <a:r>
              <a:rPr lang="hu-HU" dirty="0" smtClean="0"/>
              <a:t>Tetőfelület 86 m2,  a PV felület</a:t>
            </a:r>
            <a:r>
              <a:rPr lang="de-DE" dirty="0" smtClean="0"/>
              <a:t> </a:t>
            </a:r>
            <a:r>
              <a:rPr lang="de-DE" dirty="0"/>
              <a:t>7,5 m² je kWp </a:t>
            </a:r>
            <a:endParaRPr lang="hu-HU" dirty="0" smtClean="0"/>
          </a:p>
          <a:p>
            <a:r>
              <a:rPr lang="hu-HU" dirty="0" smtClean="0"/>
              <a:t>A berendezést </a:t>
            </a:r>
            <a:r>
              <a:rPr lang="de-DE" dirty="0" smtClean="0"/>
              <a:t>2010</a:t>
            </a:r>
            <a:r>
              <a:rPr lang="hu-HU" dirty="0" smtClean="0"/>
              <a:t>. szeptemberében kapcsolták a hálózatra</a:t>
            </a:r>
          </a:p>
          <a:p>
            <a:r>
              <a:rPr lang="hu-HU" dirty="0" smtClean="0"/>
              <a:t>2030.12.31-ig  kerül a nyereség</a:t>
            </a:r>
            <a:r>
              <a:rPr lang="hu-HU" dirty="0"/>
              <a:t> </a:t>
            </a:r>
            <a:r>
              <a:rPr lang="hu-HU" dirty="0" smtClean="0"/>
              <a:t>jóváírásra.</a:t>
            </a:r>
          </a:p>
          <a:p>
            <a:r>
              <a:rPr lang="hu-HU" dirty="0" smtClean="0"/>
              <a:t>Sajátfelhasználás</a:t>
            </a:r>
            <a:r>
              <a:rPr lang="de-DE" dirty="0" smtClean="0"/>
              <a:t> </a:t>
            </a:r>
            <a:r>
              <a:rPr lang="de-DE" dirty="0"/>
              <a:t>ca</a:t>
            </a:r>
            <a:r>
              <a:rPr lang="de-DE" dirty="0" smtClean="0"/>
              <a:t>.</a:t>
            </a:r>
            <a:r>
              <a:rPr lang="hu-HU" dirty="0" smtClean="0"/>
              <a:t> </a:t>
            </a:r>
            <a:r>
              <a:rPr lang="de-DE" dirty="0" smtClean="0"/>
              <a:t>29 %</a:t>
            </a:r>
            <a:r>
              <a:rPr lang="hu-HU" dirty="0" smtClean="0"/>
              <a:t>.</a:t>
            </a:r>
          </a:p>
          <a:p>
            <a:r>
              <a:rPr lang="hu-HU" dirty="0" smtClean="0"/>
              <a:t>A berendezés összes (bruttó) költsége</a:t>
            </a:r>
            <a:r>
              <a:rPr lang="de-DE" dirty="0" smtClean="0"/>
              <a:t> </a:t>
            </a:r>
            <a:r>
              <a:rPr lang="de-DE" dirty="0"/>
              <a:t>38.000 </a:t>
            </a:r>
            <a:r>
              <a:rPr lang="de-DE" dirty="0" smtClean="0"/>
              <a:t>€</a:t>
            </a:r>
            <a:r>
              <a:rPr lang="hu-HU" dirty="0" smtClean="0"/>
              <a:t>.</a:t>
            </a:r>
            <a:endParaRPr lang="de-DE" dirty="0"/>
          </a:p>
          <a:p>
            <a:r>
              <a:rPr lang="de-DE" dirty="0"/>
              <a:t>(3.320 €/kWp) </a:t>
            </a:r>
            <a:r>
              <a:rPr lang="hu-HU" dirty="0" smtClean="0"/>
              <a:t>nettó</a:t>
            </a:r>
            <a:r>
              <a:rPr lang="de-DE" dirty="0" smtClean="0"/>
              <a:t> </a:t>
            </a:r>
            <a:r>
              <a:rPr lang="de-DE" dirty="0"/>
              <a:t>31.900 € netto (2.790 €/kWp). </a:t>
            </a:r>
            <a:endParaRPr lang="hu-HU" dirty="0" smtClean="0"/>
          </a:p>
          <a:p>
            <a:r>
              <a:rPr lang="hu-HU" dirty="0" smtClean="0"/>
              <a:t>Értékelés időpontja 2010.04.01.</a:t>
            </a:r>
            <a:endParaRPr lang="hu-HU" dirty="0"/>
          </a:p>
          <a:p>
            <a:r>
              <a:rPr lang="hu-HU" dirty="0" smtClean="0"/>
              <a:t>Prognosztizált </a:t>
            </a:r>
            <a:r>
              <a:rPr lang="hu-HU" dirty="0" err="1" smtClean="0"/>
              <a:t>szolárhozam</a:t>
            </a:r>
            <a:r>
              <a:rPr lang="hu-HU" dirty="0" smtClean="0"/>
              <a:t>:</a:t>
            </a:r>
          </a:p>
          <a:p>
            <a:endParaRPr lang="hu-HU" dirty="0"/>
          </a:p>
          <a:p>
            <a:pPr algn="ctr"/>
            <a:r>
              <a:rPr lang="hu-HU" b="1" dirty="0"/>
              <a:t>WA = (1.080 </a:t>
            </a:r>
            <a:r>
              <a:rPr lang="hu-HU" b="1" dirty="0" smtClean="0"/>
              <a:t>* </a:t>
            </a:r>
            <a:r>
              <a:rPr lang="hu-HU" b="1" dirty="0"/>
              <a:t>1,</a:t>
            </a:r>
            <a:r>
              <a:rPr lang="hu-HU" b="1" dirty="0" err="1"/>
              <a:t>1</a:t>
            </a:r>
            <a:r>
              <a:rPr lang="hu-HU" b="1" dirty="0"/>
              <a:t> </a:t>
            </a:r>
            <a:r>
              <a:rPr lang="hu-HU" b="1" dirty="0" smtClean="0"/>
              <a:t>* </a:t>
            </a:r>
            <a:r>
              <a:rPr lang="hu-HU" b="1" dirty="0"/>
              <a:t>11,44 </a:t>
            </a:r>
            <a:r>
              <a:rPr lang="hu-HU" b="1" dirty="0" smtClean="0"/>
              <a:t>* </a:t>
            </a:r>
            <a:r>
              <a:rPr lang="hu-HU" b="1" dirty="0"/>
              <a:t>0,8) [kWh] = 10.873 </a:t>
            </a:r>
            <a:r>
              <a:rPr lang="hu-HU" b="1" dirty="0" smtClean="0"/>
              <a:t>kWh</a:t>
            </a:r>
            <a:endParaRPr lang="hu-HU" b="1" dirty="0"/>
          </a:p>
        </p:txBody>
      </p:sp>
      <p:sp>
        <p:nvSpPr>
          <p:cNvPr id="4" name="Téglalap 3"/>
          <p:cNvSpPr/>
          <p:nvPr/>
        </p:nvSpPr>
        <p:spPr>
          <a:xfrm>
            <a:off x="827584" y="692696"/>
            <a:ext cx="7861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/>
              <a:t>Prognosztizált </a:t>
            </a:r>
            <a:r>
              <a:rPr lang="hu-HU" sz="3200" b="1" dirty="0" err="1"/>
              <a:t>szolárhozam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065381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4" y="3708476"/>
            <a:ext cx="4215138" cy="245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539552" y="548680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/>
              <a:t>NAPENERGIA HASZNOSÍTÁSA</a:t>
            </a:r>
            <a:endParaRPr lang="hu-HU" sz="3200" b="1" dirty="0"/>
          </a:p>
        </p:txBody>
      </p:sp>
      <p:sp>
        <p:nvSpPr>
          <p:cNvPr id="5" name="Téglalap 4"/>
          <p:cNvSpPr/>
          <p:nvPr/>
        </p:nvSpPr>
        <p:spPr>
          <a:xfrm>
            <a:off x="5210901" y="3255611"/>
            <a:ext cx="3575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/>
              <a:t>Fotovoltatikus</a:t>
            </a:r>
            <a:r>
              <a:rPr lang="hu-HU" b="1" dirty="0" smtClean="0"/>
              <a:t> rendszerek</a:t>
            </a:r>
            <a:endParaRPr lang="hu-HU" b="1" dirty="0"/>
          </a:p>
        </p:txBody>
      </p:sp>
      <p:sp>
        <p:nvSpPr>
          <p:cNvPr id="9" name="Téglalap 8"/>
          <p:cNvSpPr/>
          <p:nvPr/>
        </p:nvSpPr>
        <p:spPr>
          <a:xfrm>
            <a:off x="395536" y="1844824"/>
            <a:ext cx="3679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Napkollektoros rendszerek</a:t>
            </a:r>
            <a:endParaRPr lang="hu-HU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8585"/>
            <a:ext cx="4925236" cy="287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7197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755576" y="347573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smtClean="0">
                <a:solidFill>
                  <a:srgbClr val="000000"/>
                </a:solidFill>
              </a:rPr>
              <a:t>Magyarországi helyzetkép</a:t>
            </a:r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179512" y="1772816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Magyarországon jelenleg mindössze </a:t>
            </a:r>
            <a:r>
              <a:rPr lang="hu-HU" b="1" dirty="0"/>
              <a:t>2,5-3,5</a:t>
            </a:r>
            <a:r>
              <a:rPr lang="hu-HU" dirty="0"/>
              <a:t> </a:t>
            </a:r>
            <a:r>
              <a:rPr lang="hu-HU" dirty="0" smtClean="0"/>
              <a:t>MW </a:t>
            </a:r>
            <a:r>
              <a:rPr lang="hu-HU" dirty="0" err="1"/>
              <a:t>fotovoltaikus</a:t>
            </a:r>
            <a:r>
              <a:rPr lang="hu-HU" dirty="0"/>
              <a:t> kapacitás termel a </a:t>
            </a:r>
            <a:r>
              <a:rPr lang="hu-HU" dirty="0" smtClean="0"/>
              <a:t>hálózatra.</a:t>
            </a:r>
          </a:p>
          <a:p>
            <a:r>
              <a:rPr lang="hu-HU" dirty="0" smtClean="0"/>
              <a:t>Következő </a:t>
            </a:r>
            <a:r>
              <a:rPr lang="hu-HU" dirty="0"/>
              <a:t>években sem számít az iparág </a:t>
            </a:r>
            <a:r>
              <a:rPr lang="hu-HU" dirty="0" smtClean="0"/>
              <a:t>jelentős fejlődésére.</a:t>
            </a:r>
          </a:p>
          <a:p>
            <a:r>
              <a:rPr lang="hu-HU" dirty="0" smtClean="0"/>
              <a:t>A </a:t>
            </a:r>
            <a:r>
              <a:rPr lang="hu-HU" dirty="0"/>
              <a:t>hazai földrajzi adottságok </a:t>
            </a:r>
            <a:r>
              <a:rPr lang="hu-HU" b="1" dirty="0" smtClean="0"/>
              <a:t>kedvezőbbek</a:t>
            </a:r>
            <a:r>
              <a:rPr lang="hu-HU" b="1" dirty="0"/>
              <a:t>,</a:t>
            </a:r>
            <a:r>
              <a:rPr lang="hu-HU" dirty="0"/>
              <a:t> mint például Németországban. A napsütéses órák száma itthon 1800 körül alakul évente. </a:t>
            </a:r>
            <a:endParaRPr lang="hu-HU" dirty="0" smtClean="0"/>
          </a:p>
          <a:p>
            <a:r>
              <a:rPr lang="hu-HU" dirty="0" smtClean="0"/>
              <a:t>Ennek </a:t>
            </a:r>
            <a:r>
              <a:rPr lang="hu-HU" dirty="0"/>
              <a:t>révén 1 megawatt beépített kapacitás hasonló </a:t>
            </a:r>
            <a:r>
              <a:rPr lang="hu-HU" dirty="0" smtClean="0"/>
              <a:t>időtávon </a:t>
            </a:r>
            <a:r>
              <a:rPr lang="hu-HU" dirty="0"/>
              <a:t>körülbelül 1200-1400 </a:t>
            </a:r>
            <a:r>
              <a:rPr lang="hu-HU" dirty="0" err="1" smtClean="0"/>
              <a:t>MWóra</a:t>
            </a:r>
            <a:r>
              <a:rPr lang="hu-HU" dirty="0" smtClean="0"/>
              <a:t> </a:t>
            </a:r>
            <a:r>
              <a:rPr lang="hu-HU" dirty="0"/>
              <a:t>áramot is </a:t>
            </a:r>
            <a:r>
              <a:rPr lang="hu-HU" dirty="0" smtClean="0"/>
              <a:t>termelhetne.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179512" y="3995678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fejlődés akadálya </a:t>
            </a:r>
            <a:r>
              <a:rPr lang="hu-HU" dirty="0"/>
              <a:t>jelenlegi </a:t>
            </a:r>
            <a:r>
              <a:rPr lang="hu-HU" dirty="0" err="1" smtClean="0"/>
              <a:t>KWóránkénti</a:t>
            </a:r>
            <a:r>
              <a:rPr lang="hu-HU" dirty="0" smtClean="0"/>
              <a:t> </a:t>
            </a:r>
            <a:r>
              <a:rPr lang="hu-HU" b="1" dirty="0">
                <a:solidFill>
                  <a:srgbClr val="FF0000"/>
                </a:solidFill>
              </a:rPr>
              <a:t>0,12 </a:t>
            </a:r>
            <a:r>
              <a:rPr lang="hu-HU" b="1" dirty="0" smtClean="0">
                <a:solidFill>
                  <a:srgbClr val="FF0000"/>
                </a:solidFill>
              </a:rPr>
              <a:t>€</a:t>
            </a:r>
            <a:r>
              <a:rPr lang="hu-HU" dirty="0" smtClean="0"/>
              <a:t> </a:t>
            </a:r>
            <a:r>
              <a:rPr lang="hu-HU" dirty="0"/>
              <a:t>körüli </a:t>
            </a:r>
            <a:r>
              <a:rPr lang="hu-HU" dirty="0" err="1"/>
              <a:t>KÁT-os</a:t>
            </a:r>
            <a:r>
              <a:rPr lang="hu-HU" dirty="0"/>
              <a:t> átvételi ár mellett egy 1 megawattos </a:t>
            </a:r>
            <a:r>
              <a:rPr lang="hu-HU" dirty="0" smtClean="0"/>
              <a:t>erőmű </a:t>
            </a:r>
            <a:r>
              <a:rPr lang="hu-HU" dirty="0"/>
              <a:t>megtérülése akár 15-18 év is lehet</a:t>
            </a:r>
            <a:r>
              <a:rPr lang="hu-HU" dirty="0" smtClean="0"/>
              <a:t>.</a:t>
            </a:r>
          </a:p>
          <a:p>
            <a:r>
              <a:rPr lang="hu-HU" dirty="0" smtClean="0"/>
              <a:t> Ekkora időtávra</a:t>
            </a:r>
            <a:r>
              <a:rPr lang="hu-HU" dirty="0"/>
              <a:t> nincs </a:t>
            </a:r>
            <a:r>
              <a:rPr lang="hu-HU" dirty="0" smtClean="0"/>
              <a:t>fejlesztő </a:t>
            </a:r>
            <a:r>
              <a:rPr lang="hu-HU" dirty="0"/>
              <a:t>és </a:t>
            </a:r>
            <a:r>
              <a:rPr lang="hu-HU" dirty="0" smtClean="0"/>
              <a:t>finanszírozó.</a:t>
            </a:r>
          </a:p>
          <a:p>
            <a:r>
              <a:rPr lang="hu-HU" dirty="0" smtClean="0"/>
              <a:t>Németországban </a:t>
            </a:r>
            <a:r>
              <a:rPr lang="hu-HU" dirty="0"/>
              <a:t>a támogatás értéke körülbelül </a:t>
            </a:r>
            <a:r>
              <a:rPr lang="hu-HU" b="1" dirty="0" smtClean="0">
                <a:solidFill>
                  <a:srgbClr val="FF0000"/>
                </a:solidFill>
              </a:rPr>
              <a:t>0,35 €</a:t>
            </a:r>
            <a:r>
              <a:rPr lang="hu-HU" dirty="0" smtClean="0"/>
              <a:t> kilowattóránként</a:t>
            </a:r>
            <a:r>
              <a:rPr lang="hu-HU" dirty="0"/>
              <a:t>. </a:t>
            </a:r>
            <a:r>
              <a:rPr lang="hu-HU" dirty="0" smtClean="0"/>
              <a:t>Egy </a:t>
            </a:r>
            <a:r>
              <a:rPr lang="hu-HU" dirty="0"/>
              <a:t>hasonló támogatás – nagyjából 80-90 forint/kilowattóra – egy 1 megawattos </a:t>
            </a:r>
            <a:r>
              <a:rPr lang="hu-HU" dirty="0" smtClean="0"/>
              <a:t>naperőmű </a:t>
            </a:r>
            <a:r>
              <a:rPr lang="hu-HU" dirty="0"/>
              <a:t>megtérülését kilowattonkénti 1200 kilowattórás átlagtermelés mellett körülbelül 5-6 évre mérsékelné, ami már itthon is vonzóvá </a:t>
            </a:r>
          </a:p>
        </p:txBody>
      </p:sp>
    </p:spTree>
    <p:extLst>
      <p:ext uri="{BB962C8B-B14F-4D97-AF65-F5344CB8AC3E}">
        <p14:creationId xmlns:p14="http://schemas.microsoft.com/office/powerpoint/2010/main" val="12415790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71736" y="1916832"/>
            <a:ext cx="87647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Fogyasztásmérő óra – bérleti díja: </a:t>
            </a:r>
            <a:r>
              <a:rPr lang="hu-HU" sz="1600" dirty="0"/>
              <a:t>20 €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Elektronika meghibásodása és hozamkiesés (áramtermelés) biztosítási díja:80 </a:t>
            </a:r>
            <a:r>
              <a:rPr lang="hu-HU" sz="1600" dirty="0"/>
              <a:t>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Üzemeltetési biztosítás díja: </a:t>
            </a:r>
            <a:r>
              <a:rPr lang="hu-HU" sz="1600" dirty="0"/>
              <a:t>55 €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Karbantartás </a:t>
            </a:r>
            <a:r>
              <a:rPr lang="de-DE" sz="1600" dirty="0" smtClean="0"/>
              <a:t>(</a:t>
            </a:r>
            <a:r>
              <a:rPr lang="hu-HU" sz="1600" dirty="0" err="1" smtClean="0"/>
              <a:t>inverter</a:t>
            </a:r>
            <a:r>
              <a:rPr lang="hu-HU" sz="1600" dirty="0" smtClean="0"/>
              <a:t> csere </a:t>
            </a:r>
            <a:r>
              <a:rPr lang="de-DE" sz="1600" dirty="0" smtClean="0"/>
              <a:t>10 </a:t>
            </a:r>
            <a:r>
              <a:rPr lang="hu-HU" sz="1600" dirty="0" smtClean="0"/>
              <a:t>évente</a:t>
            </a:r>
            <a:r>
              <a:rPr lang="de-DE" sz="1600" dirty="0" smtClean="0"/>
              <a:t>)</a:t>
            </a:r>
            <a:r>
              <a:rPr lang="hu-HU" sz="1600" dirty="0" smtClean="0"/>
              <a:t>:</a:t>
            </a:r>
            <a:r>
              <a:rPr lang="de-DE" sz="1600" dirty="0" smtClean="0"/>
              <a:t> </a:t>
            </a:r>
            <a:r>
              <a:rPr lang="de-DE" sz="1600" dirty="0"/>
              <a:t>300 €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Kezelési költségek</a:t>
            </a:r>
            <a:r>
              <a:rPr lang="de-DE" sz="1600" dirty="0" smtClean="0"/>
              <a:t> (</a:t>
            </a:r>
            <a:r>
              <a:rPr lang="hu-HU" sz="1600" dirty="0" smtClean="0"/>
              <a:t>óraleolvasás, könyvelés,</a:t>
            </a:r>
            <a:r>
              <a:rPr lang="de-DE" sz="1600" dirty="0" smtClean="0"/>
              <a:t> </a:t>
            </a:r>
            <a:r>
              <a:rPr lang="hu-HU" sz="1600" dirty="0" smtClean="0"/>
              <a:t>adó</a:t>
            </a:r>
            <a:r>
              <a:rPr lang="de-DE" sz="1600" dirty="0" smtClean="0"/>
              <a:t>)</a:t>
            </a:r>
            <a:r>
              <a:rPr lang="hu-HU" sz="1600" dirty="0" smtClean="0"/>
              <a:t>:</a:t>
            </a:r>
            <a:r>
              <a:rPr lang="de-DE" sz="1600" dirty="0" smtClean="0"/>
              <a:t> </a:t>
            </a:r>
            <a:r>
              <a:rPr lang="de-DE" sz="1600" dirty="0"/>
              <a:t>50 €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Esetleges felülettisztítás és karbantartás: </a:t>
            </a:r>
            <a:r>
              <a:rPr lang="hu-HU" sz="1600" dirty="0"/>
              <a:t>50 €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Kockázat áramkimaradásra: 555 </a:t>
            </a:r>
            <a:r>
              <a:rPr lang="hu-HU" sz="1600" dirty="0"/>
              <a:t>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A fenti költségtényezők megfelelnek</a:t>
            </a:r>
            <a:r>
              <a:rPr lang="de-DE" sz="1600" dirty="0" smtClean="0"/>
              <a:t>: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Visszatérítés 16 </a:t>
            </a:r>
            <a:r>
              <a:rPr lang="hu-HU" sz="1600" dirty="0"/>
              <a:t>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49 €/</a:t>
            </a:r>
            <a:r>
              <a:rPr lang="hu-HU" sz="1600" dirty="0" err="1"/>
              <a:t>kWp</a:t>
            </a:r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1,5 % der Herstellungskosten p. 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Bruttó (nyers)hozam: </a:t>
            </a:r>
            <a:r>
              <a:rPr lang="hu-HU" sz="1600" dirty="0"/>
              <a:t>3.553 €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./. BWK: 555 €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Tisztahozam: </a:t>
            </a:r>
            <a:r>
              <a:rPr lang="hu-HU" sz="1600" dirty="0"/>
              <a:t>2.998 €</a:t>
            </a:r>
          </a:p>
        </p:txBody>
      </p:sp>
    </p:spTree>
    <p:extLst>
      <p:ext uri="{BB962C8B-B14F-4D97-AF65-F5344CB8AC3E}">
        <p14:creationId xmlns:p14="http://schemas.microsoft.com/office/powerpoint/2010/main" val="22000769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79512" y="1891167"/>
            <a:ext cx="88670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Várható kezdeti éves hozam:</a:t>
            </a:r>
            <a:r>
              <a:rPr lang="de-DE" dirty="0" smtClean="0"/>
              <a:t> </a:t>
            </a:r>
            <a:r>
              <a:rPr lang="de-DE" dirty="0"/>
              <a:t>10.900 kWh </a:t>
            </a:r>
            <a:r>
              <a:rPr lang="hu-HU" dirty="0" smtClean="0"/>
              <a:t>ami megfelel egy 4 személyes háztartás energiaszükségletének</a:t>
            </a:r>
            <a:r>
              <a:rPr lang="de-DE" dirty="0" smtClean="0"/>
              <a:t>.</a:t>
            </a:r>
            <a:endParaRPr lang="hu-HU" dirty="0" smtClean="0"/>
          </a:p>
          <a:p>
            <a:r>
              <a:rPr lang="hu-HU" dirty="0" smtClean="0"/>
              <a:t>Mindenegyes </a:t>
            </a:r>
            <a:r>
              <a:rPr lang="de-DE" dirty="0" smtClean="0"/>
              <a:t>1 </a:t>
            </a:r>
            <a:r>
              <a:rPr lang="de-DE" dirty="0"/>
              <a:t>kWp </a:t>
            </a:r>
            <a:r>
              <a:rPr lang="hu-HU" dirty="0" smtClean="0"/>
              <a:t>installált teljesítmény </a:t>
            </a:r>
            <a:r>
              <a:rPr lang="de-DE" dirty="0" smtClean="0"/>
              <a:t>940 kWh</a:t>
            </a:r>
            <a:r>
              <a:rPr lang="hu-HU" dirty="0" smtClean="0"/>
              <a:t> hozamnak felel meg</a:t>
            </a:r>
            <a:r>
              <a:rPr lang="de-DE" dirty="0" smtClean="0"/>
              <a:t> </a:t>
            </a:r>
            <a:r>
              <a:rPr lang="de-DE" dirty="0"/>
              <a:t>(= </a:t>
            </a:r>
            <a:r>
              <a:rPr lang="hu-HU" dirty="0" smtClean="0"/>
              <a:t>a berendezés fajlagos hozama</a:t>
            </a:r>
            <a:r>
              <a:rPr lang="de-DE" dirty="0" smtClean="0"/>
              <a:t>).</a:t>
            </a:r>
            <a:endParaRPr lang="hu-HU" dirty="0" smtClean="0"/>
          </a:p>
          <a:p>
            <a:r>
              <a:rPr lang="hu-HU" dirty="0" smtClean="0"/>
              <a:t>Várható teljesítmény: </a:t>
            </a:r>
            <a:r>
              <a:rPr lang="de-DE" dirty="0" smtClean="0"/>
              <a:t>127 kWh/</a:t>
            </a:r>
            <a:r>
              <a:rPr lang="hu-HU" dirty="0" smtClean="0"/>
              <a:t>a</a:t>
            </a:r>
            <a:r>
              <a:rPr lang="de-DE" dirty="0" smtClean="0"/>
              <a:t>.</a:t>
            </a:r>
            <a:endParaRPr lang="de-DE" dirty="0"/>
          </a:p>
          <a:p>
            <a:endParaRPr lang="hu-HU" dirty="0" smtClean="0"/>
          </a:p>
          <a:p>
            <a:r>
              <a:rPr lang="hu-HU" dirty="0" smtClean="0"/>
              <a:t>Az energiahozamok pontos megbízható </a:t>
            </a:r>
            <a:r>
              <a:rPr lang="hu-HU" dirty="0" err="1" smtClean="0"/>
              <a:t>prognozisához</a:t>
            </a:r>
            <a:r>
              <a:rPr lang="hu-HU" dirty="0" smtClean="0"/>
              <a:t> ingyenes programok állnak rendelkezésre.</a:t>
            </a:r>
          </a:p>
          <a:p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34544"/>
            <a:ext cx="57054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3967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819944"/>
          </a:xfrm>
        </p:spPr>
        <p:txBody>
          <a:bodyPr/>
          <a:lstStyle/>
          <a:p>
            <a:pPr algn="ctr"/>
            <a:r>
              <a:rPr lang="hu-HU" sz="3200" b="1" dirty="0" smtClean="0"/>
              <a:t>Hozamszámítás</a:t>
            </a:r>
            <a:endParaRPr lang="hu-HU" sz="3200" b="1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467544" y="2060848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Raktárbázis hasznos alapterülete:</a:t>
            </a:r>
            <a:r>
              <a:rPr lang="de-DE" dirty="0" smtClean="0"/>
              <a:t> </a:t>
            </a:r>
            <a:r>
              <a:rPr lang="de-DE" dirty="0"/>
              <a:t>10.000 m² </a:t>
            </a:r>
            <a:endParaRPr lang="hu-HU" dirty="0" smtClean="0"/>
          </a:p>
          <a:p>
            <a:r>
              <a:rPr lang="hu-HU" dirty="0" smtClean="0"/>
              <a:t>Bérleti díj:</a:t>
            </a:r>
            <a:r>
              <a:rPr lang="de-DE" dirty="0" smtClean="0"/>
              <a:t> </a:t>
            </a:r>
            <a:r>
              <a:rPr lang="de-DE" dirty="0"/>
              <a:t>zu 4 €/m² </a:t>
            </a:r>
          </a:p>
          <a:p>
            <a:endParaRPr lang="hu-HU" dirty="0" smtClean="0"/>
          </a:p>
          <a:p>
            <a:r>
              <a:rPr lang="hu-HU" dirty="0" smtClean="0"/>
              <a:t>Piaci érték:</a:t>
            </a:r>
          </a:p>
          <a:p>
            <a:r>
              <a:rPr lang="de-DE" dirty="0" smtClean="0"/>
              <a:t>10.000 </a:t>
            </a:r>
            <a:r>
              <a:rPr lang="de-DE" dirty="0"/>
              <a:t>m² </a:t>
            </a:r>
            <a:r>
              <a:rPr lang="hu-HU" dirty="0" smtClean="0"/>
              <a:t>*</a:t>
            </a:r>
            <a:r>
              <a:rPr lang="de-DE" dirty="0" smtClean="0"/>
              <a:t> </a:t>
            </a:r>
            <a:r>
              <a:rPr lang="de-DE" dirty="0"/>
              <a:t>4,– €/m² </a:t>
            </a:r>
            <a:r>
              <a:rPr lang="hu-HU" dirty="0" smtClean="0"/>
              <a:t>*</a:t>
            </a:r>
            <a:r>
              <a:rPr lang="de-DE" dirty="0" smtClean="0"/>
              <a:t> </a:t>
            </a:r>
            <a:r>
              <a:rPr lang="de-DE" dirty="0"/>
              <a:t>12 </a:t>
            </a:r>
            <a:r>
              <a:rPr lang="hu-HU" dirty="0" smtClean="0"/>
              <a:t>*</a:t>
            </a:r>
            <a:r>
              <a:rPr lang="de-DE" dirty="0" smtClean="0"/>
              <a:t> </a:t>
            </a:r>
            <a:r>
              <a:rPr lang="de-DE" dirty="0"/>
              <a:t>11 = 5,28 Mio. €</a:t>
            </a:r>
          </a:p>
          <a:p>
            <a:endParaRPr lang="hu-HU" dirty="0" smtClean="0"/>
          </a:p>
          <a:p>
            <a:r>
              <a:rPr lang="hu-HU" dirty="0" smtClean="0"/>
              <a:t>Tetőfelület bérleti díja:</a:t>
            </a:r>
            <a:r>
              <a:rPr lang="de-DE" dirty="0" smtClean="0"/>
              <a:t> </a:t>
            </a:r>
            <a:r>
              <a:rPr lang="de-DE" dirty="0"/>
              <a:t>1,20 €/m² </a:t>
            </a:r>
            <a:r>
              <a:rPr lang="hu-HU" dirty="0" smtClean="0"/>
              <a:t>évente, </a:t>
            </a:r>
            <a:r>
              <a:rPr lang="de-DE" dirty="0" smtClean="0"/>
              <a:t> </a:t>
            </a:r>
            <a:r>
              <a:rPr lang="de-DE" dirty="0"/>
              <a:t>20 </a:t>
            </a:r>
            <a:r>
              <a:rPr lang="hu-HU" dirty="0" smtClean="0"/>
              <a:t>évre</a:t>
            </a:r>
          </a:p>
          <a:p>
            <a:endParaRPr lang="de-DE" dirty="0"/>
          </a:p>
          <a:p>
            <a:r>
              <a:rPr lang="hu-HU" dirty="0" smtClean="0"/>
              <a:t>Érték: </a:t>
            </a:r>
            <a:r>
              <a:rPr lang="hu-HU" dirty="0"/>
              <a:t>10.000 m² </a:t>
            </a:r>
            <a:r>
              <a:rPr lang="hu-HU" dirty="0" smtClean="0"/>
              <a:t>* </a:t>
            </a:r>
            <a:r>
              <a:rPr lang="hu-HU" dirty="0"/>
              <a:t>1,20 </a:t>
            </a:r>
            <a:r>
              <a:rPr lang="hu-HU" dirty="0" smtClean="0"/>
              <a:t>*  </a:t>
            </a:r>
            <a:r>
              <a:rPr lang="hu-HU" dirty="0"/>
              <a:t>[</a:t>
            </a:r>
            <a:r>
              <a:rPr lang="hu-HU" dirty="0" err="1"/>
              <a:t>20</a:t>
            </a:r>
            <a:r>
              <a:rPr lang="hu-HU" dirty="0"/>
              <a:t> </a:t>
            </a:r>
            <a:r>
              <a:rPr lang="hu-HU" dirty="0" smtClean="0"/>
              <a:t>év./</a:t>
            </a:r>
            <a:r>
              <a:rPr lang="hu-HU" dirty="0"/>
              <a:t>7 %] 10,59 = 127.000 €</a:t>
            </a:r>
          </a:p>
          <a:p>
            <a:endParaRPr lang="hu-HU" dirty="0" smtClean="0"/>
          </a:p>
          <a:p>
            <a:r>
              <a:rPr lang="hu-HU" dirty="0" smtClean="0"/>
              <a:t>(= elméleti értéknövekedés </a:t>
            </a:r>
            <a:r>
              <a:rPr lang="hu-HU" dirty="0"/>
              <a:t>2,4 </a:t>
            </a:r>
            <a:r>
              <a:rPr lang="hu-HU" dirty="0" smtClean="0"/>
              <a:t>%)</a:t>
            </a:r>
            <a:endParaRPr lang="hu-HU" dirty="0"/>
          </a:p>
          <a:p>
            <a:r>
              <a:rPr lang="hu-HU" dirty="0" smtClean="0"/>
              <a:t>(127.000/5.280.000) * 100 = 2,4 %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294665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1988840"/>
            <a:ext cx="8712968" cy="1107975"/>
          </a:xfrm>
        </p:spPr>
        <p:txBody>
          <a:bodyPr/>
          <a:lstStyle/>
          <a:p>
            <a:pPr algn="ctr"/>
            <a:r>
              <a:rPr lang="hu-HU" sz="2400" b="1" dirty="0"/>
              <a:t>Johannes </a:t>
            </a:r>
            <a:r>
              <a:rPr lang="hu-HU" sz="2400" b="1" dirty="0" err="1"/>
              <a:t>Teyssen</a:t>
            </a:r>
            <a:r>
              <a:rPr lang="hu-HU" sz="2400" b="1" dirty="0"/>
              <a:t>, az </a:t>
            </a:r>
            <a:r>
              <a:rPr lang="hu-HU" sz="2400" b="1" dirty="0" err="1"/>
              <a:t>E.on</a:t>
            </a:r>
            <a:r>
              <a:rPr lang="hu-HU" sz="2400" b="1" dirty="0"/>
              <a:t> vezérigazgatója szerint </a:t>
            </a:r>
            <a:r>
              <a:rPr lang="hu-HU" sz="2400" b="1" dirty="0">
                <a:solidFill>
                  <a:srgbClr val="C00000"/>
                </a:solidFill>
              </a:rPr>
              <a:t>az átalakulást elsősorban a technológia fejlődése, és nem a politika kényszeríti ki.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1691680" y="332656"/>
            <a:ext cx="52006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/>
              <a:t>Hogyan győzi le a Nap az atommáglyákat?</a:t>
            </a:r>
          </a:p>
        </p:txBody>
      </p:sp>
      <p:sp>
        <p:nvSpPr>
          <p:cNvPr id="12" name="Téglalap 11"/>
          <p:cNvSpPr/>
          <p:nvPr/>
        </p:nvSpPr>
        <p:spPr>
          <a:xfrm>
            <a:off x="467544" y="3573016"/>
            <a:ext cx="8280919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000" b="1" dirty="0"/>
              <a:t>A napelemek csendes forradalma nem sokára Magyarországot is eléri. </a:t>
            </a:r>
            <a:endParaRPr lang="hu-HU" sz="3000" b="1" dirty="0" smtClean="0"/>
          </a:p>
          <a:p>
            <a:pPr algn="ctr"/>
            <a:endParaRPr lang="hu-HU" sz="3000" b="1" dirty="0"/>
          </a:p>
          <a:p>
            <a:pPr algn="ctr"/>
            <a:r>
              <a:rPr lang="hu-HU" sz="4400" b="1" dirty="0" smtClean="0">
                <a:solidFill>
                  <a:srgbClr val="C00000"/>
                </a:solidFill>
              </a:rPr>
              <a:t>ELÉRI?</a:t>
            </a:r>
            <a:endParaRPr lang="hu-HU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8874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 smtClean="0"/>
              <a:t>Felhasznált adatok forrása</a:t>
            </a:r>
            <a:endParaRPr lang="hu-HU" sz="3200" b="1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89760"/>
            <a:ext cx="6313467" cy="420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8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Élőláb hely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hu-HU"/>
              <a:t>Takács Nándor c. egyetemi docens DEBRECENI EGYETEM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304800"/>
            <a:ext cx="6984776" cy="891952"/>
          </a:xfrm>
        </p:spPr>
        <p:txBody>
          <a:bodyPr/>
          <a:lstStyle/>
          <a:p>
            <a:pPr algn="ctr" eaLnBrk="1" hangingPunct="1"/>
            <a:endParaRPr lang="hu-HU" sz="3200" b="1" dirty="0" smtClean="0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700808"/>
            <a:ext cx="2711589" cy="2736552"/>
          </a:xfrm>
          <a:noFill/>
        </p:spPr>
      </p:pic>
      <p:sp>
        <p:nvSpPr>
          <p:cNvPr id="5" name="Téglalap 4"/>
          <p:cNvSpPr/>
          <p:nvPr/>
        </p:nvSpPr>
        <p:spPr>
          <a:xfrm>
            <a:off x="3635896" y="2420888"/>
            <a:ext cx="3816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/>
              <a:t>KÖSZÖNÖM A FIGYELMET</a:t>
            </a:r>
            <a:endParaRPr lang="hu-HU" sz="32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8640"/>
            <a:ext cx="756084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581128"/>
            <a:ext cx="80391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1" y="63708"/>
            <a:ext cx="8136904" cy="614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755576" y="587727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900" dirty="0" smtClean="0"/>
              <a:t>43 Ft/kWh - s </a:t>
            </a:r>
            <a:r>
              <a:rPr lang="en-GB" sz="900" dirty="0" err="1" smtClean="0"/>
              <a:t>villamosenergia-árral</a:t>
            </a:r>
            <a:r>
              <a:rPr lang="en-GB" sz="900" dirty="0" smtClean="0"/>
              <a:t> </a:t>
            </a:r>
            <a:r>
              <a:rPr lang="en-GB" sz="900" dirty="0" err="1" smtClean="0"/>
              <a:t>számolva</a:t>
            </a:r>
            <a:endParaRPr lang="hu-HU" sz="900" dirty="0"/>
          </a:p>
        </p:txBody>
      </p:sp>
    </p:spTree>
    <p:extLst>
      <p:ext uri="{BB962C8B-B14F-4D97-AF65-F5344CB8AC3E}">
        <p14:creationId xmlns:p14="http://schemas.microsoft.com/office/powerpoint/2010/main" val="3363803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483768" y="472316"/>
            <a:ext cx="4427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b="1" dirty="0"/>
              <a:t>Naperőmű típusok</a:t>
            </a:r>
          </a:p>
        </p:txBody>
      </p:sp>
      <p:sp>
        <p:nvSpPr>
          <p:cNvPr id="4" name="Téglalap 3"/>
          <p:cNvSpPr/>
          <p:nvPr/>
        </p:nvSpPr>
        <p:spPr>
          <a:xfrm>
            <a:off x="296821" y="1796050"/>
            <a:ext cx="842493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/>
              <a:t>Napteknő </a:t>
            </a:r>
            <a:r>
              <a:rPr lang="hu-HU" sz="1400" b="1" i="1" dirty="0"/>
              <a:t>(</a:t>
            </a:r>
            <a:r>
              <a:rPr lang="hu-HU" sz="1400" b="1" i="1" dirty="0" err="1"/>
              <a:t>eng</a:t>
            </a:r>
            <a:r>
              <a:rPr lang="hu-HU" sz="1400" b="1" i="1" dirty="0"/>
              <a:t>: </a:t>
            </a:r>
            <a:r>
              <a:rPr lang="hu-HU" sz="1400" b="1" i="1" dirty="0" err="1"/>
              <a:t>solar</a:t>
            </a:r>
            <a:r>
              <a:rPr lang="hu-HU" sz="1400" b="1" i="1" dirty="0"/>
              <a:t> </a:t>
            </a:r>
            <a:r>
              <a:rPr lang="hu-HU" sz="1400" b="1" i="1" dirty="0" err="1"/>
              <a:t>trough</a:t>
            </a:r>
            <a:r>
              <a:rPr lang="hu-HU" sz="1400" b="1" i="1" dirty="0"/>
              <a:t>, </a:t>
            </a:r>
            <a:r>
              <a:rPr lang="hu-HU" sz="1400" b="1" i="1" dirty="0" err="1"/>
              <a:t>deu</a:t>
            </a:r>
            <a:r>
              <a:rPr lang="hu-HU" sz="1400" b="1" i="1" dirty="0"/>
              <a:t>: </a:t>
            </a:r>
            <a:r>
              <a:rPr lang="hu-HU" sz="1400" b="1" i="1" dirty="0" err="1"/>
              <a:t>Parabolrinne</a:t>
            </a:r>
            <a:r>
              <a:rPr lang="hu-HU" sz="1400" b="1" i="1" dirty="0"/>
              <a:t>)</a:t>
            </a:r>
            <a:r>
              <a:rPr lang="hu-HU" sz="1400" b="1" dirty="0"/>
              <a:t>: </a:t>
            </a:r>
            <a:r>
              <a:rPr lang="hu-HU" sz="1400" dirty="0"/>
              <a:t>Teknő alakú </a:t>
            </a:r>
            <a:r>
              <a:rPr lang="hu-HU" sz="1400" dirty="0" smtClean="0"/>
              <a:t>tükrök követik </a:t>
            </a:r>
            <a:r>
              <a:rPr lang="hu-HU" sz="1400" dirty="0"/>
              <a:t>a Nap mozgását, a tükrök fókuszában egy cső található, </a:t>
            </a:r>
            <a:r>
              <a:rPr lang="hu-HU" sz="1400" dirty="0" smtClean="0"/>
              <a:t>benne </a:t>
            </a:r>
            <a:r>
              <a:rPr lang="hu-HU" sz="1400" dirty="0" err="1" smtClean="0"/>
              <a:t>hőátadó</a:t>
            </a:r>
            <a:r>
              <a:rPr lang="hu-HU" sz="1400" dirty="0" smtClean="0"/>
              <a:t> </a:t>
            </a:r>
            <a:r>
              <a:rPr lang="hu-HU" sz="1400" dirty="0"/>
              <a:t>folyadék kering és veszi fel a hőt.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smtClean="0"/>
              <a:t>Naptorony </a:t>
            </a:r>
            <a:r>
              <a:rPr lang="hu-HU" sz="1400" b="1" i="1" dirty="0"/>
              <a:t>(</a:t>
            </a:r>
            <a:r>
              <a:rPr lang="hu-HU" sz="1400" b="1" i="1" dirty="0" err="1"/>
              <a:t>eng</a:t>
            </a:r>
            <a:r>
              <a:rPr lang="hu-HU" sz="1400" b="1" i="1" dirty="0"/>
              <a:t>: </a:t>
            </a:r>
            <a:r>
              <a:rPr lang="hu-HU" sz="1400" b="1" i="1" dirty="0" err="1"/>
              <a:t>solar</a:t>
            </a:r>
            <a:r>
              <a:rPr lang="hu-HU" sz="1400" b="1" i="1" dirty="0"/>
              <a:t> </a:t>
            </a:r>
            <a:r>
              <a:rPr lang="hu-HU" sz="1400" b="1" i="1" dirty="0" err="1"/>
              <a:t>tower</a:t>
            </a:r>
            <a:r>
              <a:rPr lang="hu-HU" sz="1400" b="1" i="1" dirty="0"/>
              <a:t>, </a:t>
            </a:r>
            <a:r>
              <a:rPr lang="hu-HU" sz="1400" b="1" i="1" dirty="0" err="1"/>
              <a:t>deu</a:t>
            </a:r>
            <a:r>
              <a:rPr lang="hu-HU" sz="1400" b="1" i="1" dirty="0"/>
              <a:t>: </a:t>
            </a:r>
            <a:r>
              <a:rPr lang="hu-HU" sz="1400" b="1" i="1" dirty="0" err="1"/>
              <a:t>Heliostat</a:t>
            </a:r>
            <a:r>
              <a:rPr lang="hu-HU" sz="1400" b="1" i="1" dirty="0"/>
              <a:t>)</a:t>
            </a:r>
            <a:r>
              <a:rPr lang="hu-HU" sz="1400" b="1" dirty="0"/>
              <a:t>: </a:t>
            </a:r>
            <a:r>
              <a:rPr lang="hu-HU" sz="1400" dirty="0"/>
              <a:t>Koncentrikus </a:t>
            </a:r>
            <a:r>
              <a:rPr lang="hu-HU" sz="1400" dirty="0" smtClean="0"/>
              <a:t>körökbe telepített </a:t>
            </a:r>
            <a:r>
              <a:rPr lang="hu-HU" sz="1400" dirty="0"/>
              <a:t>nagy felületű és napkövető síklap tükrök irányítják a </a:t>
            </a:r>
            <a:r>
              <a:rPr lang="hu-HU" sz="1400" dirty="0" smtClean="0"/>
              <a:t>visszavert fényt </a:t>
            </a:r>
            <a:r>
              <a:rPr lang="hu-HU" sz="1400" dirty="0"/>
              <a:t>a középpontban álló torony tetejére. Itt egy tartályban található </a:t>
            </a:r>
            <a:r>
              <a:rPr lang="hu-HU" sz="1400" dirty="0" smtClean="0"/>
              <a:t>a </a:t>
            </a:r>
            <a:r>
              <a:rPr lang="hu-HU" sz="1400" dirty="0" err="1" smtClean="0"/>
              <a:t>hőátadó</a:t>
            </a:r>
            <a:r>
              <a:rPr lang="hu-HU" sz="1400" dirty="0" smtClean="0"/>
              <a:t> </a:t>
            </a:r>
            <a:r>
              <a:rPr lang="hu-HU" sz="1400" dirty="0"/>
              <a:t>folyadék, ami felveszi a hőt.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smtClean="0"/>
              <a:t>Naptányér </a:t>
            </a:r>
            <a:r>
              <a:rPr lang="hu-HU" sz="1400" b="1" i="1" dirty="0"/>
              <a:t>(</a:t>
            </a:r>
            <a:r>
              <a:rPr lang="hu-HU" sz="1400" b="1" i="1" dirty="0" err="1"/>
              <a:t>eng</a:t>
            </a:r>
            <a:r>
              <a:rPr lang="hu-HU" sz="1400" b="1" i="1" dirty="0"/>
              <a:t>: </a:t>
            </a:r>
            <a:r>
              <a:rPr lang="hu-HU" sz="1400" b="1" i="1" dirty="0" err="1"/>
              <a:t>solar</a:t>
            </a:r>
            <a:r>
              <a:rPr lang="hu-HU" sz="1400" b="1" i="1" dirty="0"/>
              <a:t> </a:t>
            </a:r>
            <a:r>
              <a:rPr lang="hu-HU" sz="1400" b="1" i="1" dirty="0" err="1"/>
              <a:t>dish</a:t>
            </a:r>
            <a:r>
              <a:rPr lang="hu-HU" sz="1400" b="1" i="1" dirty="0"/>
              <a:t>, </a:t>
            </a:r>
            <a:r>
              <a:rPr lang="hu-HU" sz="1400" b="1" i="1" dirty="0" err="1"/>
              <a:t>deu</a:t>
            </a:r>
            <a:r>
              <a:rPr lang="hu-HU" sz="1400" b="1" i="1" dirty="0"/>
              <a:t>: </a:t>
            </a:r>
            <a:r>
              <a:rPr lang="hu-HU" sz="1400" b="1" i="1" dirty="0" err="1"/>
              <a:t>Paraboloid</a:t>
            </a:r>
            <a:r>
              <a:rPr lang="hu-HU" sz="1400" b="1" i="1" dirty="0"/>
              <a:t>)</a:t>
            </a:r>
            <a:r>
              <a:rPr lang="hu-HU" sz="1400" b="1" dirty="0"/>
              <a:t>: </a:t>
            </a:r>
            <a:r>
              <a:rPr lang="hu-HU" sz="1400" dirty="0"/>
              <a:t>Több korong </a:t>
            </a:r>
            <a:r>
              <a:rPr lang="hu-HU" sz="1400" dirty="0" smtClean="0"/>
              <a:t>alakú homorú </a:t>
            </a:r>
            <a:r>
              <a:rPr lang="hu-HU" sz="1400" dirty="0"/>
              <a:t>tükröt mozgat egyszerre a napkövető állványzat. A tükrök </a:t>
            </a:r>
            <a:r>
              <a:rPr lang="hu-HU" sz="1400" dirty="0" smtClean="0"/>
              <a:t>közös Óbudai </a:t>
            </a:r>
            <a:r>
              <a:rPr lang="hu-HU" sz="1400" dirty="0"/>
              <a:t>Egyetem </a:t>
            </a:r>
            <a:r>
              <a:rPr lang="hu-HU" sz="1400" dirty="0" smtClean="0"/>
              <a:t>KVK Villamos Energetikai Intézet Naperőművek </a:t>
            </a:r>
            <a:r>
              <a:rPr lang="hu-HU" sz="1400" dirty="0"/>
              <a:t>és napkollektorok </a:t>
            </a:r>
            <a:r>
              <a:rPr lang="hu-HU" sz="1400" dirty="0" smtClean="0"/>
              <a:t>- 2010</a:t>
            </a:r>
            <a:r>
              <a:rPr lang="hu-HU" sz="1400" dirty="0"/>
              <a:t>. 12. 16</a:t>
            </a:r>
            <a:r>
              <a:rPr lang="hu-HU" sz="1400" dirty="0" smtClean="0"/>
              <a:t>. fókuszpontjában </a:t>
            </a:r>
            <a:r>
              <a:rPr lang="hu-HU" sz="1400" dirty="0"/>
              <a:t>veszi át a hőt a </a:t>
            </a:r>
            <a:r>
              <a:rPr lang="hu-HU" sz="1400" dirty="0" err="1"/>
              <a:t>hőátadó</a:t>
            </a:r>
            <a:r>
              <a:rPr lang="hu-HU" sz="1400" dirty="0"/>
              <a:t> folyadék.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smtClean="0"/>
              <a:t>Napkémény </a:t>
            </a:r>
            <a:r>
              <a:rPr lang="hu-HU" sz="1400" b="1" i="1" dirty="0"/>
              <a:t>(</a:t>
            </a:r>
            <a:r>
              <a:rPr lang="hu-HU" sz="1400" b="1" i="1" dirty="0" err="1"/>
              <a:t>eng</a:t>
            </a:r>
            <a:r>
              <a:rPr lang="hu-HU" sz="1400" b="1" i="1" dirty="0"/>
              <a:t>: </a:t>
            </a:r>
            <a:r>
              <a:rPr lang="hu-HU" sz="1400" b="1" i="1" dirty="0" err="1"/>
              <a:t>solar</a:t>
            </a:r>
            <a:r>
              <a:rPr lang="hu-HU" sz="1400" b="1" i="1" dirty="0"/>
              <a:t> </a:t>
            </a:r>
            <a:r>
              <a:rPr lang="hu-HU" sz="1400" b="1" i="1" dirty="0" err="1"/>
              <a:t>tower</a:t>
            </a:r>
            <a:r>
              <a:rPr lang="hu-HU" sz="1400" b="1" i="1" dirty="0"/>
              <a:t>(2), </a:t>
            </a:r>
            <a:r>
              <a:rPr lang="hu-HU" sz="1400" b="1" i="1" dirty="0" err="1"/>
              <a:t>Solar</a:t>
            </a:r>
            <a:r>
              <a:rPr lang="hu-HU" sz="1400" b="1" i="1" dirty="0"/>
              <a:t> </a:t>
            </a:r>
            <a:r>
              <a:rPr lang="hu-HU" sz="1400" b="1" i="1" dirty="0" err="1"/>
              <a:t>chimney</a:t>
            </a:r>
            <a:r>
              <a:rPr lang="hu-HU" sz="1400" b="1" i="1" dirty="0"/>
              <a:t>, </a:t>
            </a:r>
            <a:r>
              <a:rPr lang="hu-HU" sz="1400" b="1" i="1" dirty="0" err="1"/>
              <a:t>Solar</a:t>
            </a:r>
            <a:r>
              <a:rPr lang="hu-HU" sz="1400" b="1" i="1" dirty="0"/>
              <a:t> </a:t>
            </a:r>
            <a:r>
              <a:rPr lang="hu-HU" sz="1400" b="1" i="1" dirty="0" err="1"/>
              <a:t>flue</a:t>
            </a:r>
            <a:r>
              <a:rPr lang="hu-HU" sz="1400" b="1" i="1" dirty="0"/>
              <a:t>)</a:t>
            </a:r>
            <a:r>
              <a:rPr lang="hu-HU" sz="1400" b="1" dirty="0"/>
              <a:t>: </a:t>
            </a:r>
            <a:r>
              <a:rPr lang="hu-HU" sz="1400" dirty="0" smtClean="0"/>
              <a:t>Nagy földterületet </a:t>
            </a:r>
            <a:r>
              <a:rPr lang="hu-HU" sz="1400" dirty="0"/>
              <a:t>borítanak kör alakú üveg vagy műanyagszerkezettel, ami </a:t>
            </a:r>
            <a:r>
              <a:rPr lang="hu-HU" sz="1400" dirty="0" smtClean="0"/>
              <a:t>a kör </a:t>
            </a:r>
            <a:r>
              <a:rPr lang="hu-HU" sz="1400" dirty="0"/>
              <a:t>közepe </a:t>
            </a:r>
            <a:r>
              <a:rPr lang="hu-HU" sz="1400" dirty="0" smtClean="0"/>
              <a:t>irányába magasodik</a:t>
            </a:r>
            <a:r>
              <a:rPr lang="hu-HU" sz="1400" dirty="0"/>
              <a:t>. Középen egy magas torony található</a:t>
            </a:r>
            <a:r>
              <a:rPr lang="hu-HU" sz="1400" dirty="0" smtClean="0"/>
              <a:t>, benne </a:t>
            </a:r>
            <a:r>
              <a:rPr lang="hu-HU" sz="1400" dirty="0"/>
              <a:t>szélturbina vagy szélturbinák.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smtClean="0"/>
              <a:t>Naptó </a:t>
            </a:r>
            <a:r>
              <a:rPr lang="hu-HU" sz="1400" b="1" i="1" dirty="0"/>
              <a:t>(</a:t>
            </a:r>
            <a:r>
              <a:rPr lang="hu-HU" sz="1400" b="1" i="1" dirty="0" err="1"/>
              <a:t>eng</a:t>
            </a:r>
            <a:r>
              <a:rPr lang="hu-HU" sz="1400" b="1" i="1" dirty="0"/>
              <a:t>: </a:t>
            </a:r>
            <a:r>
              <a:rPr lang="hu-HU" sz="1400" b="1" i="1" dirty="0" err="1"/>
              <a:t>solar</a:t>
            </a:r>
            <a:r>
              <a:rPr lang="hu-HU" sz="1400" b="1" i="1" dirty="0"/>
              <a:t> </a:t>
            </a:r>
            <a:r>
              <a:rPr lang="hu-HU" sz="1400" b="1" i="1" dirty="0" err="1"/>
              <a:t>ponds</a:t>
            </a:r>
            <a:r>
              <a:rPr lang="hu-HU" sz="1400" b="1" i="1" dirty="0"/>
              <a:t>)</a:t>
            </a:r>
            <a:r>
              <a:rPr lang="hu-HU" sz="1400" b="1" dirty="0"/>
              <a:t>: </a:t>
            </a:r>
            <a:r>
              <a:rPr lang="hu-HU" sz="1400" dirty="0"/>
              <a:t>A naptó a napenergiából keletkező hőt </a:t>
            </a:r>
            <a:r>
              <a:rPr lang="hu-HU" sz="1400" dirty="0" smtClean="0"/>
              <a:t>tárolja úgy</a:t>
            </a:r>
            <a:r>
              <a:rPr lang="hu-HU" sz="1400" dirty="0"/>
              <a:t>, hogy akadályozza a felmelegített vizet felszínre jutásban. Az </a:t>
            </a:r>
            <a:r>
              <a:rPr lang="hu-HU" sz="1400" dirty="0" smtClean="0"/>
              <a:t>alsó rétegében </a:t>
            </a:r>
            <a:r>
              <a:rPr lang="hu-HU" sz="1400" dirty="0"/>
              <a:t>oldott só található, így ez a víz túl nehéz ahhoz, hogy </a:t>
            </a:r>
            <a:r>
              <a:rPr lang="hu-HU" sz="1400" dirty="0" smtClean="0"/>
              <a:t>a felszínre </a:t>
            </a:r>
            <a:r>
              <a:rPr lang="hu-HU" sz="1400" dirty="0"/>
              <a:t>áramolhasson</a:t>
            </a:r>
            <a:r>
              <a:rPr lang="hu-HU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err="1" smtClean="0"/>
              <a:t>Photovoltatikus</a:t>
            </a:r>
            <a:r>
              <a:rPr lang="hu-HU" sz="1400" b="1" dirty="0" smtClean="0"/>
              <a:t> erőművek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 smtClean="0"/>
              <a:t>Szigetüzemű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 smtClean="0"/>
              <a:t>Hálózatra kapcsolt</a:t>
            </a:r>
            <a:endParaRPr lang="hu-HU" sz="1400" b="1" dirty="0"/>
          </a:p>
        </p:txBody>
      </p:sp>
    </p:spTree>
    <p:extLst>
      <p:ext uri="{BB962C8B-B14F-4D97-AF65-F5344CB8AC3E}">
        <p14:creationId xmlns:p14="http://schemas.microsoft.com/office/powerpoint/2010/main" val="2205383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" name="Kép 2" descr="http://zoldaram.hu/Image/get/85c33245db0f78716c2941a11d9b567c/370/452/cro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946920" cy="43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/>
          <p:cNvSpPr/>
          <p:nvPr/>
        </p:nvSpPr>
        <p:spPr>
          <a:xfrm>
            <a:off x="2756060" y="692696"/>
            <a:ext cx="5525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u="sng" dirty="0" err="1"/>
              <a:t>Napenergia</a:t>
            </a:r>
            <a:r>
              <a:rPr lang="en-GB" sz="2800" b="1" i="1" u="sng" dirty="0"/>
              <a:t> </a:t>
            </a:r>
            <a:r>
              <a:rPr lang="en-GB" sz="2800" b="1" i="1" u="sng" dirty="0" err="1" smtClean="0"/>
              <a:t>hasznosítása</a:t>
            </a:r>
            <a:r>
              <a:rPr lang="en-GB" sz="2800" dirty="0" smtClean="0"/>
              <a:t> </a:t>
            </a:r>
            <a:endParaRPr lang="hu-HU" sz="2800" dirty="0"/>
          </a:p>
        </p:txBody>
      </p:sp>
      <p:pic>
        <p:nvPicPr>
          <p:cNvPr id="5" name="Kép 4" descr="hálózatba visszatölt&amp;odblac; napelem rendsze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1556792"/>
            <a:ext cx="4645024" cy="263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sziget üzem&amp;udblac; napelem rendsze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42099"/>
            <a:ext cx="2886066" cy="1866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271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323528" y="1778930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hu-HU" b="1" dirty="0"/>
          </a:p>
        </p:txBody>
      </p:sp>
      <p:sp>
        <p:nvSpPr>
          <p:cNvPr id="5" name="Téglalap 4"/>
          <p:cNvSpPr/>
          <p:nvPr/>
        </p:nvSpPr>
        <p:spPr>
          <a:xfrm>
            <a:off x="2627784" y="4362788"/>
            <a:ext cx="6156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323528" y="610005"/>
            <a:ext cx="8666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 err="1"/>
              <a:t>Fotovoltaikus</a:t>
            </a:r>
            <a:r>
              <a:rPr lang="hu-HU" sz="3200" b="1" dirty="0"/>
              <a:t> energiaátalakítás (PV)</a:t>
            </a:r>
          </a:p>
        </p:txBody>
      </p:sp>
      <p:sp>
        <p:nvSpPr>
          <p:cNvPr id="7" name="Téglalap 6"/>
          <p:cNvSpPr/>
          <p:nvPr/>
        </p:nvSpPr>
        <p:spPr>
          <a:xfrm>
            <a:off x="323528" y="18448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/>
              <a:t>Cellák felépítés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 smtClean="0"/>
              <a:t>Fotovillamos</a:t>
            </a:r>
            <a:r>
              <a:rPr lang="hu-HU" sz="2400" dirty="0" smtClean="0"/>
              <a:t> </a:t>
            </a:r>
            <a:r>
              <a:rPr lang="hu-HU" sz="2400" dirty="0"/>
              <a:t>jelenség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Előnyök </a:t>
            </a:r>
            <a:r>
              <a:rPr lang="hu-HU" sz="2400" dirty="0"/>
              <a:t>és hátrányok</a:t>
            </a:r>
          </a:p>
        </p:txBody>
      </p:sp>
      <p:sp>
        <p:nvSpPr>
          <p:cNvPr id="8" name="Téglalap 7"/>
          <p:cNvSpPr/>
          <p:nvPr/>
        </p:nvSpPr>
        <p:spPr>
          <a:xfrm>
            <a:off x="355306" y="320862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/>
              <a:t>Történeti áttekintés:</a:t>
            </a:r>
          </a:p>
          <a:p>
            <a:r>
              <a:rPr lang="hu-HU" dirty="0"/>
              <a:t>1839 Becquerel: fényelektromos hatás;</a:t>
            </a:r>
          </a:p>
          <a:p>
            <a:r>
              <a:rPr lang="hu-HU" dirty="0"/>
              <a:t>1877 </a:t>
            </a:r>
            <a:r>
              <a:rPr lang="hu-HU" dirty="0" err="1"/>
              <a:t>Fritts</a:t>
            </a:r>
            <a:r>
              <a:rPr lang="hu-HU" dirty="0"/>
              <a:t>: Se fotocella (hatásfok: 1%);</a:t>
            </a:r>
          </a:p>
          <a:p>
            <a:r>
              <a:rPr lang="hu-HU" dirty="0"/>
              <a:t>1950: félvezetők alkalmazása;</a:t>
            </a:r>
          </a:p>
          <a:p>
            <a:r>
              <a:rPr lang="hu-HU" dirty="0"/>
              <a:t>1958: napcella az </a:t>
            </a:r>
            <a:r>
              <a:rPr lang="hu-HU" dirty="0" err="1"/>
              <a:t>űrkütatásban</a:t>
            </a:r>
            <a:r>
              <a:rPr lang="hu-HU" dirty="0"/>
              <a:t> (Vanguard-1 műhold, 6%)</a:t>
            </a:r>
          </a:p>
        </p:txBody>
      </p:sp>
      <p:sp>
        <p:nvSpPr>
          <p:cNvPr id="9" name="Téglalap 8"/>
          <p:cNvSpPr/>
          <p:nvPr/>
        </p:nvSpPr>
        <p:spPr>
          <a:xfrm>
            <a:off x="4457710" y="441154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/>
              <a:t>Félvezető anyagok:</a:t>
            </a:r>
          </a:p>
          <a:p>
            <a:r>
              <a:rPr lang="hu-HU" dirty="0" smtClean="0"/>
              <a:t>Szilícium </a:t>
            </a:r>
            <a:r>
              <a:rPr lang="hu-HU" dirty="0"/>
              <a:t>(</a:t>
            </a:r>
            <a:r>
              <a:rPr lang="hu-HU" dirty="0" err="1"/>
              <a:t>Si</a:t>
            </a:r>
            <a:r>
              <a:rPr lang="hu-HU" dirty="0"/>
              <a:t>) (leggyakoribb)</a:t>
            </a:r>
          </a:p>
          <a:p>
            <a:r>
              <a:rPr lang="hu-HU" dirty="0" err="1"/>
              <a:t>Gallium-arzenid</a:t>
            </a:r>
            <a:r>
              <a:rPr lang="hu-HU" dirty="0"/>
              <a:t> (</a:t>
            </a:r>
            <a:r>
              <a:rPr lang="hu-HU" dirty="0" err="1"/>
              <a:t>GaAs</a:t>
            </a:r>
            <a:r>
              <a:rPr lang="hu-HU" dirty="0"/>
              <a:t>)</a:t>
            </a:r>
          </a:p>
          <a:p>
            <a:r>
              <a:rPr lang="hu-HU" dirty="0" err="1"/>
              <a:t>Kadmium-tellurid</a:t>
            </a:r>
            <a:r>
              <a:rPr lang="hu-HU" dirty="0"/>
              <a:t> (</a:t>
            </a:r>
            <a:r>
              <a:rPr lang="hu-HU" dirty="0" err="1"/>
              <a:t>CdTe</a:t>
            </a:r>
            <a:r>
              <a:rPr lang="hu-HU" dirty="0"/>
              <a:t>)</a:t>
            </a:r>
          </a:p>
          <a:p>
            <a:r>
              <a:rPr lang="hu-HU" dirty="0" err="1"/>
              <a:t>Réz-indium-diszelenid</a:t>
            </a:r>
            <a:r>
              <a:rPr lang="hu-HU" dirty="0"/>
              <a:t> (CuInSe2)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05" y="1777307"/>
            <a:ext cx="377983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613957"/>
      </p:ext>
    </p:extLst>
  </p:cSld>
  <p:clrMapOvr>
    <a:masterClrMapping/>
  </p:clrMapOvr>
</p:sld>
</file>

<file path=ppt/theme/theme1.xml><?xml version="1.0" encoding="utf-8"?>
<a:theme xmlns:a="http://schemas.openxmlformats.org/drawingml/2006/main" name="Keretes">
  <a:themeElements>
    <a:clrScheme name="Keretes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Kerete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eretes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eretes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1613</TotalTime>
  <Words>2728</Words>
  <Application>Microsoft Office PowerPoint</Application>
  <PresentationFormat>Diavetítés a képernyőre (4:3 oldalarány)</PresentationFormat>
  <Paragraphs>266</Paragraphs>
  <Slides>57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57</vt:i4>
      </vt:variant>
    </vt:vector>
  </HeadingPairs>
  <TitlesOfParts>
    <vt:vector size="58" baseType="lpstr">
      <vt:lpstr>Keretes</vt:lpstr>
      <vt:lpstr>NAPELEM PARKOK  (fotovoltatikus erőművek)  ÉRTÉKBECSLÉSE EUFIM 2015. OKTÓBER</vt:lpstr>
      <vt:lpstr>A napenergia kimeríthetetlen, tiszta és ingyenes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Hazánkban a statisztikák alapján 1000-1350 kWh/m2-es napenergia-mennyiséggel lehet számolni (Budapest déli részén például 1200-1250 kW/m2  évi napenergia-mennyiség),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Hozamszámítás</vt:lpstr>
      <vt:lpstr>Johannes Teyssen, az E.on vezérigazgatója szerint az átalakulást elsősorban a technológia fejlődése, és nem a politika kényszeríti ki.</vt:lpstr>
      <vt:lpstr>PowerPoint bemutató</vt:lpstr>
      <vt:lpstr>Felhasznált adatok forrása</vt:lpstr>
      <vt:lpstr>PowerPoint bemutató</vt:lpstr>
    </vt:vector>
  </TitlesOfParts>
  <Company>Kft.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Profinvest</dc:creator>
  <cp:lastModifiedBy>Gerő Péter</cp:lastModifiedBy>
  <cp:revision>158</cp:revision>
  <dcterms:created xsi:type="dcterms:W3CDTF">2010-11-25T12:55:20Z</dcterms:created>
  <dcterms:modified xsi:type="dcterms:W3CDTF">2015-10-16T11:33:45Z</dcterms:modified>
</cp:coreProperties>
</file>